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63" r:id="rId6"/>
    <p:sldId id="376" r:id="rId7"/>
    <p:sldId id="377" r:id="rId8"/>
    <p:sldId id="378" r:id="rId9"/>
    <p:sldId id="379" r:id="rId10"/>
    <p:sldId id="380" r:id="rId11"/>
    <p:sldId id="381" r:id="rId12"/>
    <p:sldId id="382" r:id="rId13"/>
    <p:sldId id="383" r:id="rId14"/>
    <p:sldId id="384" r:id="rId15"/>
    <p:sldId id="386" r:id="rId16"/>
    <p:sldId id="374"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1908" autoAdjust="0"/>
  </p:normalViewPr>
  <p:slideViewPr>
    <p:cSldViewPr snapToGrid="0">
      <p:cViewPr varScale="1">
        <p:scale>
          <a:sx n="88" d="100"/>
          <a:sy n="88" d="100"/>
        </p:scale>
        <p:origin x="106" y="35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3926" y="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7178825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764367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7147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sz="1000" b="1" kern="1200" dirty="0">
                <a:solidFill>
                  <a:schemeClr val="tx1"/>
                </a:solidFill>
                <a:effectLst/>
                <a:latin typeface="Arial" panose="020B0604020202020204" pitchFamily="34" charset="0"/>
                <a:ea typeface="+mn-ea"/>
                <a:cs typeface="Arial" panose="020B0604020202020204" pitchFamily="34" charset="0"/>
              </a:rPr>
              <a:t>3GPP TSG-SA Meeting #101</a:t>
            </a:r>
            <a:r>
              <a:rPr lang="sv-SE" altLang="en-US" sz="1200" b="1" dirty="0">
                <a:latin typeface="Arial "/>
              </a:rPr>
              <a:t>	</a:t>
            </a:r>
          </a:p>
          <a:p>
            <a:r>
              <a:rPr lang="en-GB" sz="1000" b="1" kern="1200" dirty="0">
                <a:solidFill>
                  <a:schemeClr val="tx1"/>
                </a:solidFill>
                <a:effectLst/>
                <a:latin typeface="Arial" panose="020B0604020202020204" pitchFamily="34" charset="0"/>
                <a:ea typeface="+mn-ea"/>
                <a:cs typeface="Arial" panose="020B0604020202020204" pitchFamily="34" charset="0"/>
              </a:rPr>
              <a:t>Bangalore, INDIA, 11th Sep 2023 - 15th Sep 2023</a:t>
            </a:r>
            <a:endParaRPr lang="en-US" sz="10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SP-231072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99610" y="2315028"/>
            <a:ext cx="10291761" cy="1079047"/>
          </a:xfrm>
        </p:spPr>
        <p:txBody>
          <a:bodyPr/>
          <a:lstStyle/>
          <a:p>
            <a:pPr eaLnBrk="1" hangingPunct="1"/>
            <a:r>
              <a:rPr lang="en-US" altLang="zh-CN" sz="5400" dirty="0"/>
              <a:t>Discussion on Rel-19 SA1 </a:t>
            </a:r>
            <a:r>
              <a:rPr lang="en-US" altLang="zh-CN" sz="5400" dirty="0" err="1"/>
              <a:t>Dualsteer</a:t>
            </a:r>
            <a:r>
              <a:rPr lang="en-US" altLang="zh-CN" sz="5400" dirty="0"/>
              <a:t> </a:t>
            </a:r>
            <a:endParaRPr lang="en-GB" altLang="en-US" sz="5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075884" y="3624263"/>
            <a:ext cx="7886700" cy="1500187"/>
          </a:xfrm>
        </p:spPr>
        <p:txBody>
          <a:bodyPr/>
          <a:lstStyle/>
          <a:p>
            <a:pPr marL="0" indent="0" eaLnBrk="1" hangingPunct="1">
              <a:buFontTx/>
              <a:buNone/>
            </a:pPr>
            <a:endParaRPr lang="en-GB" altLang="en-US" dirty="0"/>
          </a:p>
          <a:p>
            <a:pPr marL="0" indent="0" eaLnBrk="1" hangingPunct="1">
              <a:buFontTx/>
              <a:buNone/>
            </a:pPr>
            <a:r>
              <a:rPr lang="en-GB" altLang="en-US" dirty="0"/>
              <a:t>Huawei</a:t>
            </a:r>
            <a:r>
              <a:rPr lang="en-US" altLang="en-US" dirty="0"/>
              <a:t>,</a:t>
            </a:r>
            <a:r>
              <a:rPr lang="zh-CN" altLang="en-US" dirty="0"/>
              <a:t> </a:t>
            </a:r>
            <a:r>
              <a:rPr lang="en-US" altLang="zh-CN" dirty="0"/>
              <a:t>HiSilicon, MediaTek Inc. </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036" y="363604"/>
            <a:ext cx="8459478" cy="1325563"/>
          </a:xfrm>
        </p:spPr>
        <p:txBody>
          <a:bodyPr/>
          <a:lstStyle/>
          <a:p>
            <a:r>
              <a:rPr lang="en-US" altLang="zh-CN" sz="3600" dirty="0"/>
              <a:t>Analysis on UC Group 4 Intra-PLMN, TN-NTN &amp; UC Group 5 Inter-PLMN, TN-NTN</a:t>
            </a:r>
          </a:p>
        </p:txBody>
      </p:sp>
      <p:pic>
        <p:nvPicPr>
          <p:cNvPr id="4" name="图片 17">
            <a:extLst>
              <a:ext uri="{FF2B5EF4-FFF2-40B4-BE49-F238E27FC236}">
                <a16:creationId xmlns:a16="http://schemas.microsoft.com/office/drawing/2014/main" id="{37FFCA49-A051-4E19-B1AE-B3F5388A3787}"/>
              </a:ext>
            </a:extLst>
          </p:cNvPr>
          <p:cNvPicPr>
            <a:picLocks noChangeAspect="1"/>
          </p:cNvPicPr>
          <p:nvPr/>
        </p:nvPicPr>
        <p:blipFill>
          <a:blip r:embed="rId2"/>
          <a:stretch>
            <a:fillRect/>
          </a:stretch>
        </p:blipFill>
        <p:spPr>
          <a:xfrm>
            <a:off x="263607" y="2356878"/>
            <a:ext cx="3706593" cy="1363144"/>
          </a:xfrm>
          <a:prstGeom prst="rect">
            <a:avLst/>
          </a:prstGeom>
        </p:spPr>
      </p:pic>
      <p:sp>
        <p:nvSpPr>
          <p:cNvPr id="5" name="Rectangle 4"/>
          <p:cNvSpPr/>
          <p:nvPr/>
        </p:nvSpPr>
        <p:spPr>
          <a:xfrm>
            <a:off x="115631" y="3827997"/>
            <a:ext cx="4134983" cy="400110"/>
          </a:xfrm>
          <a:prstGeom prst="rect">
            <a:avLst/>
          </a:prstGeom>
        </p:spPr>
        <p:txBody>
          <a:bodyPr wrap="square">
            <a:spAutoFit/>
          </a:bodyPr>
          <a:lstStyle/>
          <a:p>
            <a:pPr algn="ctr">
              <a:spcAft>
                <a:spcPts val="1200"/>
              </a:spcAft>
            </a:pPr>
            <a:r>
              <a:rPr lang="en-GB" sz="1000" b="1" dirty="0">
                <a:solidFill>
                  <a:srgbClr val="1D1D1A"/>
                </a:solidFill>
                <a:latin typeface="Arial" panose="020B0604020202020204" pitchFamily="34" charset="0"/>
                <a:ea typeface="Times New Roman" panose="02020603050405020304" pitchFamily="18" charset="0"/>
                <a:cs typeface="Times New Roman" panose="02020603050405020304" pitchFamily="18" charset="0"/>
              </a:rPr>
              <a:t>Figure 5.5.1b: Multi connectivity involving transparent NTN-based NG-RAN and cellular NG-RAN (same PLMN)</a:t>
            </a:r>
            <a:endParaRPr lang="en-US" sz="1000" b="1" dirty="0">
              <a:solidFill>
                <a:srgbClr val="1D1D1A"/>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extBox 8"/>
          <p:cNvSpPr txBox="1"/>
          <p:nvPr/>
        </p:nvSpPr>
        <p:spPr>
          <a:xfrm>
            <a:off x="263607" y="1896701"/>
            <a:ext cx="3340915" cy="430887"/>
          </a:xfrm>
          <a:prstGeom prst="rect">
            <a:avLst/>
          </a:prstGeom>
          <a:noFill/>
        </p:spPr>
        <p:txBody>
          <a:bodyPr wrap="none" lIns="0" tIns="0" rIns="0" bIns="0" rtlCol="0">
            <a:spAutoFit/>
          </a:bodyPr>
          <a:lstStyle/>
          <a:p>
            <a:r>
              <a:rPr kumimoji="1" lang="en-US" sz="1400" b="1" dirty="0">
                <a:solidFill>
                  <a:srgbClr val="000000"/>
                </a:solidFill>
                <a:latin typeface="Microsoft YaHei" panose="020B0503020204020204" pitchFamily="34" charset="-122"/>
                <a:ea typeface="Microsoft YaHei" panose="020B0503020204020204" pitchFamily="34" charset="-122"/>
              </a:rPr>
              <a:t>Examples of the use cases </a:t>
            </a:r>
            <a:r>
              <a:rPr lang="en-GB" sz="1400" b="1" dirty="0">
                <a:solidFill>
                  <a:srgbClr val="1D1D1A"/>
                </a:solidFill>
                <a:ea typeface="Times New Roman" panose="02020603050405020304" pitchFamily="18" charset="0"/>
                <a:cs typeface="Times New Roman" panose="02020603050405020304" pitchFamily="18" charset="0"/>
              </a:rPr>
              <a:t>(TR 22</a:t>
            </a:r>
            <a:r>
              <a:rPr lang="en-US" sz="1400" b="1" dirty="0">
                <a:solidFill>
                  <a:srgbClr val="1D1D1A"/>
                </a:solidFill>
                <a:ea typeface="Times New Roman" panose="02020603050405020304" pitchFamily="18" charset="0"/>
                <a:cs typeface="Times New Roman" panose="02020603050405020304" pitchFamily="18" charset="0"/>
              </a:rPr>
              <a:t>.</a:t>
            </a:r>
            <a:r>
              <a:rPr lang="en-GB" sz="1400" b="1" dirty="0">
                <a:solidFill>
                  <a:srgbClr val="1D1D1A"/>
                </a:solidFill>
                <a:ea typeface="Times New Roman" panose="02020603050405020304" pitchFamily="18" charset="0"/>
                <a:cs typeface="Times New Roman" panose="02020603050405020304" pitchFamily="18" charset="0"/>
              </a:rPr>
              <a:t>841)</a:t>
            </a:r>
            <a:endParaRPr lang="en-US" sz="1400" b="1" dirty="0">
              <a:solidFill>
                <a:srgbClr val="1D1D1A"/>
              </a:solidFill>
              <a:ea typeface="Times New Roman" panose="02020603050405020304" pitchFamily="18" charset="0"/>
              <a:cs typeface="Times New Roman" panose="02020603050405020304" pitchFamily="18" charset="0"/>
            </a:endParaRPr>
          </a:p>
          <a:p>
            <a:pPr algn="l"/>
            <a:endParaRPr kumimoji="1" lang="en-US" sz="1400" b="1" dirty="0">
              <a:solidFill>
                <a:srgbClr val="000000"/>
              </a:solidFill>
              <a:latin typeface="Microsoft YaHei" panose="020B0503020204020204" pitchFamily="34" charset="-122"/>
              <a:ea typeface="Microsoft YaHei" panose="020B0503020204020204" pitchFamily="34" charset="-122"/>
            </a:endParaRPr>
          </a:p>
        </p:txBody>
      </p:sp>
      <p:sp>
        <p:nvSpPr>
          <p:cNvPr id="8" name="文本框 10"/>
          <p:cNvSpPr txBox="1"/>
          <p:nvPr/>
        </p:nvSpPr>
        <p:spPr>
          <a:xfrm>
            <a:off x="4691010" y="1978356"/>
            <a:ext cx="7349218" cy="861774"/>
          </a:xfrm>
          <a:prstGeom prst="rect">
            <a:avLst/>
          </a:prstGeom>
          <a:noFill/>
        </p:spPr>
        <p:txBody>
          <a:bodyPr wrap="square" lIns="0" tIns="0" rIns="0" bIns="0" rtlCol="0">
            <a:spAutoFit/>
          </a:bodyPr>
          <a:lstStyle/>
          <a:p>
            <a:r>
              <a:rPr kumimoji="1" lang="en-US" altLang="zh-CN" sz="1400" b="1" dirty="0">
                <a:solidFill>
                  <a:srgbClr val="000000"/>
                </a:solidFill>
                <a:latin typeface="Microsoft YaHei" panose="020B0503020204020204" pitchFamily="34" charset="-122"/>
                <a:ea typeface="Microsoft YaHei" panose="020B0503020204020204" pitchFamily="34" charset="-122"/>
              </a:rPr>
              <a:t>Claimed target of the use cases:</a:t>
            </a:r>
          </a:p>
          <a:p>
            <a:pPr marL="742990" lvl="1" indent="-285750">
              <a:buFont typeface="Arial" panose="020B0604020202020204" pitchFamily="34" charset="0"/>
              <a:buChar char="•"/>
            </a:pPr>
            <a:r>
              <a:rPr lang="en-US" altLang="zh-CN" sz="1400" dirty="0">
                <a:solidFill>
                  <a:prstClr val="black"/>
                </a:solidFill>
                <a:ea typeface="微软雅黑" panose="020B0503020204020204" pitchFamily="34" charset="-122"/>
              </a:rPr>
              <a:t>Improve </a:t>
            </a:r>
            <a:r>
              <a:rPr lang="en-US" altLang="zh-CN" sz="1400" dirty="0" err="1">
                <a:solidFill>
                  <a:prstClr val="black"/>
                </a:solidFill>
                <a:ea typeface="微软雅黑" panose="020B0503020204020204" pitchFamily="34" charset="-122"/>
              </a:rPr>
              <a:t>QoS</a:t>
            </a:r>
            <a:r>
              <a:rPr lang="en-US" altLang="zh-CN" sz="1400" dirty="0">
                <a:solidFill>
                  <a:prstClr val="black"/>
                </a:solidFill>
                <a:ea typeface="微软雅黑" panose="020B0503020204020204" pitchFamily="34" charset="-122"/>
              </a:rPr>
              <a:t> (e.g. more </a:t>
            </a:r>
            <a:r>
              <a:rPr lang="en-US" altLang="zh-CN" sz="1400" b="1" dirty="0">
                <a:solidFill>
                  <a:prstClr val="black"/>
                </a:solidFill>
                <a:ea typeface="微软雅黑" panose="020B0503020204020204" pitchFamily="34" charset="-122"/>
              </a:rPr>
              <a:t>throughput</a:t>
            </a:r>
            <a:r>
              <a:rPr lang="en-US" altLang="zh-CN" sz="1400" dirty="0">
                <a:solidFill>
                  <a:prstClr val="black"/>
                </a:solidFill>
                <a:ea typeface="微软雅黑" panose="020B0503020204020204" pitchFamily="34" charset="-122"/>
              </a:rPr>
              <a:t>, less PER) </a:t>
            </a:r>
          </a:p>
          <a:p>
            <a:pPr marL="742990" lvl="1" indent="-285750">
              <a:buFont typeface="Arial" panose="020B0604020202020204" pitchFamily="34" charset="0"/>
              <a:buChar char="•"/>
            </a:pPr>
            <a:r>
              <a:rPr lang="en-GB" altLang="zh-CN" sz="1400" dirty="0">
                <a:solidFill>
                  <a:prstClr val="black"/>
                </a:solidFill>
                <a:ea typeface="微软雅黑" panose="020B0503020204020204" pitchFamily="34" charset="-122"/>
              </a:rPr>
              <a:t>Obtain the </a:t>
            </a:r>
            <a:r>
              <a:rPr lang="en-GB" altLang="zh-CN" sz="1400" b="1" dirty="0">
                <a:solidFill>
                  <a:prstClr val="black"/>
                </a:solidFill>
                <a:ea typeface="微软雅黑" panose="020B0503020204020204" pitchFamily="34" charset="-122"/>
              </a:rPr>
              <a:t>continuous and reliable service </a:t>
            </a:r>
            <a:r>
              <a:rPr lang="en-GB" altLang="zh-CN" sz="1400" dirty="0">
                <a:solidFill>
                  <a:prstClr val="black"/>
                </a:solidFill>
                <a:ea typeface="微软雅黑" panose="020B0503020204020204" pitchFamily="34" charset="-122"/>
              </a:rPr>
              <a:t>with the minimum impact of terrestrial access network unavailability</a:t>
            </a:r>
            <a:endParaRPr kumimoji="1" lang="en-US" altLang="zh-CN" sz="1400" dirty="0">
              <a:solidFill>
                <a:srgbClr val="000000"/>
              </a:solidFill>
              <a:latin typeface="Microsoft YaHei" panose="020B0503020204020204" pitchFamily="34" charset="-122"/>
              <a:ea typeface="Microsoft YaHei" panose="020B0503020204020204" pitchFamily="34" charset="-122"/>
            </a:endParaRPr>
          </a:p>
        </p:txBody>
      </p:sp>
      <p:sp>
        <p:nvSpPr>
          <p:cNvPr id="9" name="矩形 9">
            <a:extLst>
              <a:ext uri="{FF2B5EF4-FFF2-40B4-BE49-F238E27FC236}">
                <a16:creationId xmlns:a16="http://schemas.microsoft.com/office/drawing/2014/main" id="{FD602BA3-1046-4E87-BDD1-80B400C28D14}"/>
              </a:ext>
            </a:extLst>
          </p:cNvPr>
          <p:cNvSpPr/>
          <p:nvPr/>
        </p:nvSpPr>
        <p:spPr>
          <a:xfrm>
            <a:off x="4636753" y="2850413"/>
            <a:ext cx="7186873" cy="1415772"/>
          </a:xfrm>
          <a:prstGeom prst="rect">
            <a:avLst/>
          </a:prstGeom>
        </p:spPr>
        <p:txBody>
          <a:bodyPr wrap="square">
            <a:spAutoFit/>
          </a:bodyPr>
          <a:lstStyle/>
          <a:p>
            <a:r>
              <a:rPr lang="en-US" altLang="zh-CN" sz="14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Concurrent transmission over NTN and TN is not a strong requirement</a:t>
            </a:r>
          </a:p>
          <a:p>
            <a:pPr marL="285750" indent="-285750">
              <a:buFont typeface="Arial" panose="020B0604020202020204" pitchFamily="34" charset="0"/>
              <a:buChar char="•"/>
            </a:pPr>
            <a:r>
              <a:rPr lang="en-US" altLang="zh-CN" sz="1200" dirty="0">
                <a:latin typeface="微软雅黑" panose="020B0503020204020204" pitchFamily="34" charset="-122"/>
                <a:ea typeface="微软雅黑" panose="020B0503020204020204" pitchFamily="34" charset="-122"/>
                <a:cs typeface="Arial" panose="020B0604020202020204" pitchFamily="34" charset="0"/>
              </a:rPr>
              <a:t>TN throughput is much larger than NTN throughput </a:t>
            </a:r>
            <a:r>
              <a:rPr lang="en-US" altLang="zh-CN" sz="1200" dirty="0">
                <a:latin typeface="微软雅黑" panose="020B0503020204020204" pitchFamily="34" charset="-122"/>
                <a:ea typeface="微软雅黑" panose="020B0503020204020204" pitchFamily="34" charset="-122"/>
                <a:cs typeface="Arial" panose="020B0604020202020204" pitchFamily="34" charset="0"/>
                <a:sym typeface="Wingdings" panose="05000000000000000000" pitchFamily="2" charset="2"/>
              </a:rPr>
              <a:t> concurrent transmission over NTN and TN does not provide meaningful gain</a:t>
            </a:r>
            <a:r>
              <a:rPr lang="en-US" altLang="zh-CN" sz="1200" dirty="0">
                <a:latin typeface="微软雅黑" panose="020B0503020204020204" pitchFamily="34" charset="-122"/>
                <a:ea typeface="微软雅黑" panose="020B0503020204020204" pitchFamily="34" charset="-122"/>
                <a:sym typeface="Wingdings" panose="05000000000000000000" pitchFamily="2" charset="2"/>
              </a:rPr>
              <a:t>. Any Added throughput from NTN leg will be negligible. </a:t>
            </a:r>
          </a:p>
          <a:p>
            <a:pPr marL="285750" indent="-285750">
              <a:buFont typeface="Arial" panose="020B0604020202020204" pitchFamily="34" charset="0"/>
              <a:buChar char="•"/>
            </a:pPr>
            <a:endParaRPr lang="en-US" altLang="zh-CN" sz="1200" dirty="0">
              <a:highlight>
                <a:srgbClr val="FFFF00"/>
              </a:highlight>
              <a:latin typeface="微软雅黑" panose="020B0503020204020204" pitchFamily="34" charset="-122"/>
              <a:ea typeface="微软雅黑" panose="020B0503020204020204" pitchFamily="34" charset="-122"/>
              <a:sym typeface="Wingdings" panose="05000000000000000000" pitchFamily="2" charset="2"/>
            </a:endParaRPr>
          </a:p>
          <a:p>
            <a:pPr marL="285750" indent="-285750">
              <a:buFont typeface="Arial" panose="020B0604020202020204" pitchFamily="34" charset="0"/>
              <a:buChar char="•"/>
            </a:pPr>
            <a:r>
              <a:rPr lang="en-GB" altLang="zh-CN" sz="1200" dirty="0">
                <a:latin typeface="微软雅黑" panose="020B0503020204020204" pitchFamily="34" charset="-122"/>
                <a:ea typeface="微软雅黑" panose="020B0503020204020204" pitchFamily="34" charset="-122"/>
              </a:rPr>
              <a:t>Inter-PLMN case, would introduce a dramatic change to UE arch. and assumptions of 5GS late in the 5G lifecycle.</a:t>
            </a:r>
            <a:endParaRPr lang="en-US" altLang="zh-CN" sz="1200" dirty="0">
              <a:latin typeface="微软雅黑" panose="020B0503020204020204" pitchFamily="34" charset="-122"/>
              <a:ea typeface="微软雅黑" panose="020B0503020204020204" pitchFamily="34" charset="-122"/>
              <a:sym typeface="Wingdings" panose="05000000000000000000" pitchFamily="2" charset="2"/>
            </a:endParaRPr>
          </a:p>
        </p:txBody>
      </p:sp>
      <p:sp>
        <p:nvSpPr>
          <p:cNvPr id="10" name="矩形 9">
            <a:extLst>
              <a:ext uri="{FF2B5EF4-FFF2-40B4-BE49-F238E27FC236}">
                <a16:creationId xmlns:a16="http://schemas.microsoft.com/office/drawing/2014/main" id="{FD602BA3-1046-4E87-BDD1-80B400C28D14}"/>
              </a:ext>
            </a:extLst>
          </p:cNvPr>
          <p:cNvSpPr/>
          <p:nvPr/>
        </p:nvSpPr>
        <p:spPr>
          <a:xfrm>
            <a:off x="4636753" y="4345083"/>
            <a:ext cx="6847396" cy="1082348"/>
          </a:xfrm>
          <a:prstGeom prst="rect">
            <a:avLst/>
          </a:prstGeom>
        </p:spPr>
        <p:txBody>
          <a:bodyPr wrap="square">
            <a:spAutoFit/>
          </a:bodyPr>
          <a:lstStyle/>
          <a:p>
            <a:pPr>
              <a:spcBef>
                <a:spcPts val="450"/>
              </a:spcBef>
            </a:pPr>
            <a:r>
              <a:rPr lang="en-US" altLang="zh-CN" sz="14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Traffic switching between NTN and TN</a:t>
            </a:r>
          </a:p>
          <a:p>
            <a:pPr marL="285750" indent="-285750">
              <a:spcBef>
                <a:spcPts val="450"/>
              </a:spcBef>
              <a:buFont typeface="Arial" panose="020B0604020202020204" pitchFamily="34" charset="0"/>
              <a:buChar char="•"/>
            </a:pPr>
            <a:r>
              <a:rPr lang="en-US" altLang="zh-CN" sz="1400" dirty="0">
                <a:ea typeface="微软雅黑" panose="020B0503020204020204" pitchFamily="34" charset="-122"/>
              </a:rPr>
              <a:t>Could be useful when TN becomes unavailable </a:t>
            </a:r>
          </a:p>
          <a:p>
            <a:pPr marL="285750" indent="-285750">
              <a:spcBef>
                <a:spcPts val="450"/>
              </a:spcBef>
              <a:buFont typeface="Arial" panose="020B0604020202020204" pitchFamily="34" charset="0"/>
              <a:buChar char="•"/>
            </a:pPr>
            <a:r>
              <a:rPr lang="en-US" altLang="zh-CN" sz="1400" dirty="0">
                <a:solidFill>
                  <a:prstClr val="black"/>
                </a:solidFill>
                <a:ea typeface="微软雅黑" panose="020B0503020204020204" pitchFamily="34" charset="-122"/>
              </a:rPr>
              <a:t>Need to assess the additional benefits of traffic switching between NTN and TN over existing mechanism, e.g. inter-PLMN/intra-PLMN handover. </a:t>
            </a:r>
          </a:p>
        </p:txBody>
      </p:sp>
      <p:sp>
        <p:nvSpPr>
          <p:cNvPr id="11" name="矩形 14"/>
          <p:cNvSpPr/>
          <p:nvPr/>
        </p:nvSpPr>
        <p:spPr>
          <a:xfrm>
            <a:off x="4636753" y="5493566"/>
            <a:ext cx="7280871" cy="738664"/>
          </a:xfrm>
          <a:prstGeom prst="rect">
            <a:avLst/>
          </a:prstGeom>
        </p:spPr>
        <p:txBody>
          <a:bodyPr wrap="square">
            <a:spAutoFit/>
          </a:bodyPr>
          <a:lstStyle/>
          <a:p>
            <a:pPr marL="0" lvl="1" eaLnBrk="0" hangingPunct="0">
              <a:spcBef>
                <a:spcPts val="600"/>
              </a:spcBef>
              <a:spcAft>
                <a:spcPts val="600"/>
              </a:spcAft>
            </a:pPr>
            <a:r>
              <a:rPr lang="en-US" altLang="zh-CN" sz="1400" b="1" dirty="0">
                <a:solidFill>
                  <a:srgbClr val="00B050"/>
                </a:solidFill>
                <a:latin typeface="微软雅黑" panose="020B0503020204020204" pitchFamily="34" charset="-122"/>
                <a:ea typeface="微软雅黑" panose="020B0503020204020204" pitchFamily="34" charset="-122"/>
              </a:rPr>
              <a:t>Conclusion: </a:t>
            </a:r>
            <a:r>
              <a:rPr lang="en-US" altLang="zh-CN" sz="1400" dirty="0">
                <a:solidFill>
                  <a:srgbClr val="00B050"/>
                </a:solidFill>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No new requirement for concurrent transmission over NTN and TN. Other cases require future gap analysis over existing mechanism before any decision.</a:t>
            </a:r>
          </a:p>
        </p:txBody>
      </p:sp>
      <p:pic>
        <p:nvPicPr>
          <p:cNvPr id="12" name="Picture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3608" y="4435641"/>
            <a:ext cx="3626222" cy="1308525"/>
          </a:xfrm>
          <a:prstGeom prst="rect">
            <a:avLst/>
          </a:prstGeom>
          <a:noFill/>
          <a:ln>
            <a:noFill/>
          </a:ln>
        </p:spPr>
      </p:pic>
      <p:sp>
        <p:nvSpPr>
          <p:cNvPr id="13" name="Rectangle 4"/>
          <p:cNvSpPr/>
          <p:nvPr/>
        </p:nvSpPr>
        <p:spPr>
          <a:xfrm>
            <a:off x="263607" y="5801343"/>
            <a:ext cx="3914978" cy="430887"/>
          </a:xfrm>
          <a:prstGeom prst="rect">
            <a:avLst/>
          </a:prstGeom>
        </p:spPr>
        <p:txBody>
          <a:bodyPr wrap="square">
            <a:spAutoFit/>
          </a:bodyPr>
          <a:lstStyle/>
          <a:p>
            <a:pPr algn="ctr">
              <a:spcAft>
                <a:spcPts val="1200"/>
              </a:spcAft>
            </a:pPr>
            <a:r>
              <a:rPr lang="en-GB" sz="1050" b="1" dirty="0">
                <a:solidFill>
                  <a:srgbClr val="1D1D1A"/>
                </a:solidFill>
                <a:latin typeface="Arial" panose="020B0604020202020204" pitchFamily="34" charset="0"/>
                <a:ea typeface="Times New Roman" panose="02020603050405020304" pitchFamily="18" charset="0"/>
                <a:cs typeface="Times New Roman" panose="02020603050405020304" pitchFamily="18" charset="0"/>
              </a:rPr>
              <a:t>Figure 5.5.1a: Multi connectivity involving transparent NTN-based NG-RAN and cellular NG-RAN different PLMN)</a:t>
            </a:r>
            <a:endParaRPr lang="en-US" sz="1050" b="1" dirty="0">
              <a:solidFill>
                <a:srgbClr val="1D1D1A"/>
              </a:solidFill>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924926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337457" y="401411"/>
            <a:ext cx="7427686" cy="1325563"/>
          </a:xfrm>
        </p:spPr>
        <p:txBody>
          <a:bodyPr/>
          <a:lstStyle/>
          <a:p>
            <a:r>
              <a:rPr lang="en-US" altLang="zh-CN" sz="3600" dirty="0"/>
              <a:t>Analysis on UC Group 6 Intra-PLMN &amp; Group 7 Inter-PLMN, NTN-NTN</a:t>
            </a:r>
          </a:p>
        </p:txBody>
      </p:sp>
      <p:pic>
        <p:nvPicPr>
          <p:cNvPr id="5" name="图片 18">
            <a:extLst>
              <a:ext uri="{FF2B5EF4-FFF2-40B4-BE49-F238E27FC236}">
                <a16:creationId xmlns:a16="http://schemas.microsoft.com/office/drawing/2014/main" id="{8AFB6C79-71AF-4B15-B804-8B7B247DDD12}"/>
              </a:ext>
            </a:extLst>
          </p:cNvPr>
          <p:cNvPicPr>
            <a:picLocks noChangeAspect="1"/>
          </p:cNvPicPr>
          <p:nvPr/>
        </p:nvPicPr>
        <p:blipFill>
          <a:blip r:embed="rId2"/>
          <a:stretch>
            <a:fillRect/>
          </a:stretch>
        </p:blipFill>
        <p:spPr>
          <a:xfrm>
            <a:off x="513113" y="2295837"/>
            <a:ext cx="3579240" cy="1416944"/>
          </a:xfrm>
          <a:prstGeom prst="rect">
            <a:avLst/>
          </a:prstGeom>
        </p:spPr>
      </p:pic>
      <p:pic>
        <p:nvPicPr>
          <p:cNvPr id="6" name="Picture 5" descr="Diagram&#10;&#10;Description automatically generated"/>
          <p:cNvPicPr/>
          <p:nvPr/>
        </p:nvPicPr>
        <p:blipFill>
          <a:blip r:embed="rId3">
            <a:extLst>
              <a:ext uri="{28A0092B-C50C-407E-A947-70E740481C1C}">
                <a14:useLocalDpi xmlns:a14="http://schemas.microsoft.com/office/drawing/2010/main" val="0"/>
              </a:ext>
            </a:extLst>
          </a:blip>
          <a:srcRect/>
          <a:stretch>
            <a:fillRect/>
          </a:stretch>
        </p:blipFill>
        <p:spPr bwMode="auto">
          <a:xfrm>
            <a:off x="553037" y="4386830"/>
            <a:ext cx="3428833" cy="1594575"/>
          </a:xfrm>
          <a:prstGeom prst="rect">
            <a:avLst/>
          </a:prstGeom>
          <a:noFill/>
          <a:ln>
            <a:noFill/>
          </a:ln>
        </p:spPr>
      </p:pic>
      <p:sp>
        <p:nvSpPr>
          <p:cNvPr id="7" name="Down Arrow 6"/>
          <p:cNvSpPr/>
          <p:nvPr/>
        </p:nvSpPr>
        <p:spPr>
          <a:xfrm>
            <a:off x="2236543" y="3948816"/>
            <a:ext cx="211435" cy="433136"/>
          </a:xfrm>
          <a:prstGeom prst="down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666666"/>
              </a:solidFill>
            </a:endParaRPr>
          </a:p>
        </p:txBody>
      </p:sp>
      <p:sp>
        <p:nvSpPr>
          <p:cNvPr id="8" name="Rectangle 7"/>
          <p:cNvSpPr/>
          <p:nvPr/>
        </p:nvSpPr>
        <p:spPr>
          <a:xfrm>
            <a:off x="426719" y="6083690"/>
            <a:ext cx="3470314" cy="400110"/>
          </a:xfrm>
          <a:prstGeom prst="rect">
            <a:avLst/>
          </a:prstGeom>
        </p:spPr>
        <p:txBody>
          <a:bodyPr wrap="square">
            <a:spAutoFit/>
          </a:bodyPr>
          <a:lstStyle/>
          <a:p>
            <a:pPr algn="ctr">
              <a:spcAft>
                <a:spcPts val="1200"/>
              </a:spcAft>
            </a:pPr>
            <a:r>
              <a:rPr lang="en-GB" sz="10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Figure 5.1.3-2: Traffic switching due to loss of connection with LEO satellite access network</a:t>
            </a:r>
            <a:endParaRPr lang="en-US" sz="1000" b="1" dirty="0">
              <a:solidFill>
                <a:srgbClr val="1D1D1A"/>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9" name="Rectangle 8"/>
          <p:cNvSpPr/>
          <p:nvPr/>
        </p:nvSpPr>
        <p:spPr>
          <a:xfrm>
            <a:off x="426719" y="3753206"/>
            <a:ext cx="3831084" cy="215444"/>
          </a:xfrm>
          <a:prstGeom prst="rect">
            <a:avLst/>
          </a:prstGeom>
        </p:spPr>
        <p:txBody>
          <a:bodyPr wrap="square">
            <a:spAutoFit/>
          </a:bodyPr>
          <a:lstStyle/>
          <a:p>
            <a:pPr algn="ctr">
              <a:spcAft>
                <a:spcPts val="1200"/>
              </a:spcAft>
            </a:pPr>
            <a:r>
              <a:rPr lang="en-GB" sz="8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Figure 5.1.3-1: Dual 5G satellite access for autonomous ship operations </a:t>
            </a:r>
            <a:endParaRPr lang="en-US" sz="800" b="1" dirty="0">
              <a:solidFill>
                <a:srgbClr val="1D1D1A"/>
              </a:solidFill>
              <a:latin typeface="Arial" panose="020B0604020202020204" pitchFamily="34" charset="0"/>
              <a:ea typeface="Times New Roman" panose="02020603050405020304" pitchFamily="18" charset="0"/>
              <a:cs typeface="Times New Roman" panose="02020603050405020304" pitchFamily="18" charset="0"/>
            </a:endParaRPr>
          </a:p>
        </p:txBody>
      </p:sp>
      <p:sp>
        <p:nvSpPr>
          <p:cNvPr id="11" name="文本框 11"/>
          <p:cNvSpPr txBox="1"/>
          <p:nvPr/>
        </p:nvSpPr>
        <p:spPr>
          <a:xfrm>
            <a:off x="4465885" y="1839546"/>
            <a:ext cx="7221152" cy="1107996"/>
          </a:xfrm>
          <a:prstGeom prst="rect">
            <a:avLst/>
          </a:prstGeom>
          <a:noFill/>
        </p:spPr>
        <p:txBody>
          <a:bodyPr wrap="square" lIns="0" tIns="0" rIns="0" bIns="0" rtlCol="0">
            <a:spAutoFit/>
          </a:bodyPr>
          <a:lstStyle/>
          <a:p>
            <a:r>
              <a:rPr kumimoji="1" lang="en-US" altLang="zh-CN" sz="1600" b="1" dirty="0">
                <a:solidFill>
                  <a:srgbClr val="000000"/>
                </a:solidFill>
                <a:latin typeface="微软雅黑" panose="020B0503020204020204" pitchFamily="34" charset="-122"/>
                <a:ea typeface="微软雅黑" panose="020B0503020204020204" pitchFamily="34" charset="-122"/>
              </a:rPr>
              <a:t>Claimed target of the use cases:</a:t>
            </a:r>
          </a:p>
          <a:p>
            <a:pPr marL="742990" lvl="1" indent="-285750">
              <a:buFont typeface="Arial" panose="020B0604020202020204" pitchFamily="34" charset="0"/>
              <a:buChar char="•"/>
            </a:pPr>
            <a:r>
              <a:rPr lang="en-US" altLang="zh-CN" sz="1400" dirty="0">
                <a:solidFill>
                  <a:prstClr val="black"/>
                </a:solidFill>
                <a:latin typeface="微软雅黑" panose="020B0503020204020204" pitchFamily="34" charset="-122"/>
                <a:ea typeface="微软雅黑" panose="020B0503020204020204" pitchFamily="34" charset="-122"/>
              </a:rPr>
              <a:t>Delay sensitive service to be switched to another NTN connection</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GEO</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due to loss of one NTN connection</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LEO</a:t>
            </a:r>
            <a:r>
              <a:rPr lang="zh-CN" altLang="en-US" sz="1400" dirty="0">
                <a:solidFill>
                  <a:prstClr val="black"/>
                </a:solidFill>
                <a:latin typeface="微软雅黑" panose="020B0503020204020204" pitchFamily="34" charset="-122"/>
                <a:ea typeface="微软雅黑" panose="020B0503020204020204" pitchFamily="34" charset="-122"/>
              </a:rPr>
              <a:t>）</a:t>
            </a:r>
            <a:r>
              <a:rPr lang="en-US" altLang="zh-CN" sz="1400" dirty="0">
                <a:solidFill>
                  <a:prstClr val="black"/>
                </a:solidFill>
                <a:latin typeface="微软雅黑" panose="020B0503020204020204" pitchFamily="34" charset="-122"/>
                <a:ea typeface="微软雅黑" panose="020B0503020204020204" pitchFamily="34" charset="-122"/>
              </a:rPr>
              <a:t>.</a:t>
            </a:r>
          </a:p>
          <a:p>
            <a:pPr marL="742990" lvl="1" indent="-285750">
              <a:buFont typeface="Arial" panose="020B0604020202020204" pitchFamily="34" charset="0"/>
              <a:buChar char="•"/>
            </a:pPr>
            <a:r>
              <a:rPr lang="en-GB" altLang="zh-CN" sz="1400" dirty="0">
                <a:solidFill>
                  <a:srgbClr val="1D1D1A"/>
                </a:solidFill>
                <a:latin typeface="微软雅黑" panose="020B0503020204020204" pitchFamily="34" charset="-122"/>
                <a:ea typeface="微软雅黑" panose="020B0503020204020204" pitchFamily="34" charset="-122"/>
              </a:rPr>
              <a:t>Delay-tolerant applications is aggregated via both LEO and GEO satellite links.</a:t>
            </a:r>
            <a:endParaRPr lang="en-US" altLang="zh-CN" sz="1400" dirty="0">
              <a:solidFill>
                <a:srgbClr val="1D1D1A"/>
              </a:solidFill>
              <a:latin typeface="微软雅黑" panose="020B0503020204020204" pitchFamily="34" charset="-122"/>
              <a:ea typeface="微软雅黑" panose="020B0503020204020204" pitchFamily="34" charset="-122"/>
            </a:endParaRPr>
          </a:p>
        </p:txBody>
      </p:sp>
      <p:sp>
        <p:nvSpPr>
          <p:cNvPr id="12" name="矩形 9">
            <a:extLst>
              <a:ext uri="{FF2B5EF4-FFF2-40B4-BE49-F238E27FC236}">
                <a16:creationId xmlns:a16="http://schemas.microsoft.com/office/drawing/2014/main" id="{FD602BA3-1046-4E87-BDD1-80B400C28D14}"/>
              </a:ext>
            </a:extLst>
          </p:cNvPr>
          <p:cNvSpPr/>
          <p:nvPr/>
        </p:nvSpPr>
        <p:spPr>
          <a:xfrm>
            <a:off x="4421018" y="3134608"/>
            <a:ext cx="7112643" cy="1082348"/>
          </a:xfrm>
          <a:prstGeom prst="rect">
            <a:avLst/>
          </a:prstGeom>
        </p:spPr>
        <p:txBody>
          <a:bodyPr wrap="square">
            <a:spAutoFit/>
          </a:bodyPr>
          <a:lstStyle/>
          <a:p>
            <a:r>
              <a:rPr lang="en-US" altLang="zh-CN" sz="14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Increasing throughput is not a strong requirement</a:t>
            </a:r>
          </a:p>
          <a:p>
            <a:pPr marL="285790" indent="-285750">
              <a:spcBef>
                <a:spcPts val="450"/>
              </a:spcBef>
              <a:buFont typeface="Arial" panose="020B0604020202020204" pitchFamily="34" charset="0"/>
              <a:buChar char="•"/>
            </a:pPr>
            <a:r>
              <a:rPr lang="en-US" altLang="zh-CN" sz="1400" dirty="0">
                <a:solidFill>
                  <a:prstClr val="black"/>
                </a:solidFill>
                <a:latin typeface="微软雅黑" panose="020B0503020204020204" pitchFamily="34" charset="-122"/>
                <a:ea typeface="微软雅黑" panose="020B0503020204020204" pitchFamily="34" charset="-122"/>
              </a:rPr>
              <a:t>Worst-link latency dominates overall performance: Significant latency difference over LEO and GEO(~30ms for LEO and 280ms for GEO)</a:t>
            </a:r>
          </a:p>
          <a:p>
            <a:pPr marL="285790" indent="-285750">
              <a:spcBef>
                <a:spcPts val="450"/>
              </a:spcBef>
              <a:buFont typeface="Arial" panose="020B0604020202020204" pitchFamily="34" charset="0"/>
              <a:buChar char="•"/>
            </a:pPr>
            <a:r>
              <a:rPr lang="en-US" altLang="zh-CN" sz="1400" dirty="0">
                <a:solidFill>
                  <a:prstClr val="black"/>
                </a:solidFill>
                <a:latin typeface="微软雅黑" panose="020B0503020204020204" pitchFamily="34" charset="-122"/>
                <a:ea typeface="微软雅黑" panose="020B0503020204020204" pitchFamily="34" charset="-122"/>
              </a:rPr>
              <a:t>There is no justification for </a:t>
            </a:r>
            <a:r>
              <a:rPr lang="en-GB" sz="1400" dirty="0">
                <a:solidFill>
                  <a:prstClr val="black"/>
                </a:solidFill>
                <a:latin typeface="微软雅黑" panose="020B0503020204020204" pitchFamily="34" charset="-122"/>
                <a:ea typeface="微软雅黑" panose="020B0503020204020204" pitchFamily="34" charset="-122"/>
              </a:rPr>
              <a:t>cross GSO/NGSO constellation.</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13" name="矩形 9">
            <a:extLst>
              <a:ext uri="{FF2B5EF4-FFF2-40B4-BE49-F238E27FC236}">
                <a16:creationId xmlns:a16="http://schemas.microsoft.com/office/drawing/2014/main" id="{FD602BA3-1046-4E87-BDD1-80B400C28D14}"/>
              </a:ext>
            </a:extLst>
          </p:cNvPr>
          <p:cNvSpPr/>
          <p:nvPr/>
        </p:nvSpPr>
        <p:spPr>
          <a:xfrm>
            <a:off x="4465885" y="4162297"/>
            <a:ext cx="6653924" cy="738664"/>
          </a:xfrm>
          <a:prstGeom prst="rect">
            <a:avLst/>
          </a:prstGeom>
        </p:spPr>
        <p:txBody>
          <a:bodyPr wrap="square">
            <a:spAutoFit/>
          </a:bodyPr>
          <a:lstStyle/>
          <a:p>
            <a:r>
              <a:rPr lang="en-US" altLang="zh-CN" sz="1400" b="1" dirty="0">
                <a:solidFill>
                  <a:srgbClr val="C00000"/>
                </a:solidFill>
                <a:latin typeface="微软雅黑" panose="020B0503020204020204" pitchFamily="34" charset="-122"/>
                <a:ea typeface="微软雅黑" panose="020B0503020204020204" pitchFamily="34" charset="-122"/>
                <a:cs typeface="Arial" panose="020B0604020202020204" pitchFamily="34" charset="0"/>
              </a:rPr>
              <a:t>Switching between two NTNs</a:t>
            </a:r>
          </a:p>
          <a:p>
            <a:pPr marL="285750" indent="-285750">
              <a:buFont typeface="Arial" panose="020B0604020202020204" pitchFamily="34" charset="0"/>
              <a:buChar char="•"/>
            </a:pPr>
            <a:r>
              <a:rPr lang="en-US" altLang="zh-CN" sz="1400" dirty="0">
                <a:latin typeface="微软雅黑" panose="020B0503020204020204" pitchFamily="34" charset="-122"/>
                <a:ea typeface="微软雅黑" panose="020B0503020204020204" pitchFamily="34" charset="-122"/>
                <a:cs typeface="Arial" panose="020B0604020202020204" pitchFamily="34" charset="0"/>
              </a:rPr>
              <a:t>Need to assess the additional benefits of traffic switching between NTN and NTN over existing mechanism, e.g. inter-PLMN handover. </a:t>
            </a:r>
          </a:p>
        </p:txBody>
      </p:sp>
      <p:sp>
        <p:nvSpPr>
          <p:cNvPr id="14" name="矩形 15"/>
          <p:cNvSpPr/>
          <p:nvPr/>
        </p:nvSpPr>
        <p:spPr>
          <a:xfrm>
            <a:off x="4465885" y="5184117"/>
            <a:ext cx="7067776" cy="738664"/>
          </a:xfrm>
          <a:prstGeom prst="rect">
            <a:avLst/>
          </a:prstGeom>
        </p:spPr>
        <p:txBody>
          <a:bodyPr wrap="square">
            <a:spAutoFit/>
          </a:bodyPr>
          <a:lstStyle/>
          <a:p>
            <a:pPr marL="0" lvl="1" eaLnBrk="0" hangingPunct="0">
              <a:spcBef>
                <a:spcPts val="600"/>
              </a:spcBef>
              <a:spcAft>
                <a:spcPts val="600"/>
              </a:spcAft>
            </a:pPr>
            <a:r>
              <a:rPr lang="en-US" altLang="zh-CN" sz="1400" b="1" dirty="0">
                <a:solidFill>
                  <a:srgbClr val="00B050"/>
                </a:solidFill>
                <a:latin typeface="微软雅黑" panose="020B0503020204020204" pitchFamily="34" charset="-122"/>
                <a:ea typeface="微软雅黑" panose="020B0503020204020204" pitchFamily="34" charset="-122"/>
              </a:rPr>
              <a:t>Conclusion: </a:t>
            </a:r>
            <a:r>
              <a:rPr lang="en-US" altLang="zh-CN" sz="1400" dirty="0">
                <a:solidFill>
                  <a:srgbClr val="00B050"/>
                </a:solidFill>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No new requirement for concurrent transmission over NTN and NTN. Other cases require future gap analysis over existing mechanism before any decision.</a:t>
            </a:r>
          </a:p>
        </p:txBody>
      </p:sp>
      <p:sp>
        <p:nvSpPr>
          <p:cNvPr id="15" name="TextBox 8"/>
          <p:cNvSpPr txBox="1"/>
          <p:nvPr/>
        </p:nvSpPr>
        <p:spPr>
          <a:xfrm>
            <a:off x="337457" y="1839546"/>
            <a:ext cx="3340915" cy="430887"/>
          </a:xfrm>
          <a:prstGeom prst="rect">
            <a:avLst/>
          </a:prstGeom>
          <a:noFill/>
        </p:spPr>
        <p:txBody>
          <a:bodyPr wrap="none" lIns="0" tIns="0" rIns="0" bIns="0" rtlCol="0">
            <a:spAutoFit/>
          </a:bodyPr>
          <a:lstStyle/>
          <a:p>
            <a:r>
              <a:rPr kumimoji="1" lang="en-US" sz="1400" b="1" dirty="0">
                <a:solidFill>
                  <a:srgbClr val="000000"/>
                </a:solidFill>
                <a:latin typeface="Microsoft YaHei" panose="020B0503020204020204" pitchFamily="34" charset="-122"/>
                <a:ea typeface="Microsoft YaHei" panose="020B0503020204020204" pitchFamily="34" charset="-122"/>
              </a:rPr>
              <a:t>Examples of the use cases </a:t>
            </a:r>
            <a:r>
              <a:rPr lang="en-GB" sz="1400" b="1" dirty="0">
                <a:solidFill>
                  <a:srgbClr val="1D1D1A"/>
                </a:solidFill>
                <a:ea typeface="Times New Roman" panose="02020603050405020304" pitchFamily="18" charset="0"/>
                <a:cs typeface="Times New Roman" panose="02020603050405020304" pitchFamily="18" charset="0"/>
              </a:rPr>
              <a:t>(TR 22</a:t>
            </a:r>
            <a:r>
              <a:rPr lang="en-US" sz="1400" b="1" dirty="0">
                <a:solidFill>
                  <a:srgbClr val="1D1D1A"/>
                </a:solidFill>
                <a:ea typeface="Times New Roman" panose="02020603050405020304" pitchFamily="18" charset="0"/>
                <a:cs typeface="Times New Roman" panose="02020603050405020304" pitchFamily="18" charset="0"/>
              </a:rPr>
              <a:t>.</a:t>
            </a:r>
            <a:r>
              <a:rPr lang="en-GB" sz="1400" b="1" dirty="0">
                <a:solidFill>
                  <a:srgbClr val="1D1D1A"/>
                </a:solidFill>
                <a:ea typeface="Times New Roman" panose="02020603050405020304" pitchFamily="18" charset="0"/>
                <a:cs typeface="Times New Roman" panose="02020603050405020304" pitchFamily="18" charset="0"/>
              </a:rPr>
              <a:t>841)</a:t>
            </a:r>
            <a:endParaRPr lang="en-US" sz="1400" b="1" dirty="0">
              <a:solidFill>
                <a:srgbClr val="1D1D1A"/>
              </a:solidFill>
              <a:ea typeface="Times New Roman" panose="02020603050405020304" pitchFamily="18" charset="0"/>
              <a:cs typeface="Times New Roman" panose="02020603050405020304" pitchFamily="18" charset="0"/>
            </a:endParaRPr>
          </a:p>
          <a:p>
            <a:pPr algn="l"/>
            <a:endParaRPr kumimoji="1" lang="en-US" sz="1400" b="1" dirty="0">
              <a:solidFill>
                <a:srgbClr val="000000"/>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20084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715" y="713469"/>
            <a:ext cx="4394199" cy="708931"/>
          </a:xfrm>
        </p:spPr>
        <p:txBody>
          <a:bodyPr/>
          <a:lstStyle/>
          <a:p>
            <a:r>
              <a:rPr lang="en-US" altLang="zh-CN" sz="3600" dirty="0"/>
              <a:t>Summary</a:t>
            </a:r>
            <a:endParaRPr lang="en-US" sz="3600" dirty="0"/>
          </a:p>
        </p:txBody>
      </p:sp>
      <p:sp>
        <p:nvSpPr>
          <p:cNvPr id="4" name="矩形 3"/>
          <p:cNvSpPr>
            <a:spLocks noGrp="1"/>
          </p:cNvSpPr>
          <p:nvPr>
            <p:ph idx="1"/>
          </p:nvPr>
        </p:nvSpPr>
        <p:spPr>
          <a:xfrm>
            <a:off x="344715" y="1803854"/>
            <a:ext cx="10515600" cy="4351961"/>
          </a:xfrm>
          <a:prstGeom prst="rect">
            <a:avLst/>
          </a:prstGeom>
        </p:spPr>
        <p:txBody>
          <a:bodyPr wrap="square">
            <a:spAutoFit/>
          </a:bodyPr>
          <a:lstStyle/>
          <a:p>
            <a:r>
              <a:rPr lang="en-US" altLang="zh-CN" sz="2400" b="1" dirty="0"/>
              <a:t>Current SA1 situation:</a:t>
            </a:r>
          </a:p>
          <a:p>
            <a:pPr lvl="1"/>
            <a:r>
              <a:rPr lang="en-US" altLang="zh-CN" sz="2000" dirty="0"/>
              <a:t>Working agreement declared in SA1#103, which requires 5G system to support simultaneously </a:t>
            </a:r>
            <a:r>
              <a:rPr lang="en-US" altLang="zh-CN" sz="2000" b="1" u="sng" dirty="0"/>
              <a:t>all three mechanisms (i.e. switching, steering, splitting) for all scenarios</a:t>
            </a:r>
          </a:p>
          <a:p>
            <a:pPr lvl="1"/>
            <a:endParaRPr lang="en-US" altLang="zh-CN" sz="2000" b="1" u="sng" dirty="0"/>
          </a:p>
          <a:p>
            <a:r>
              <a:rPr lang="en-US" altLang="zh-CN" sz="2400" dirty="0"/>
              <a:t>Based on analysis in previous slides, it is concluded that having requirements for all scenarios is not justified.</a:t>
            </a:r>
          </a:p>
          <a:p>
            <a:endParaRPr lang="en-US" altLang="zh-CN" sz="2400" b="1" u="sng" dirty="0"/>
          </a:p>
          <a:p>
            <a:r>
              <a:rPr lang="en-US" altLang="zh-CN" sz="2400" b="1" u="sng" dirty="0"/>
              <a:t>Proposed way forward:</a:t>
            </a:r>
          </a:p>
          <a:p>
            <a:pPr marL="285750" indent="-285750">
              <a:buFont typeface="Arial" panose="020B0604020202020204" pitchFamily="34" charset="0"/>
              <a:buChar char="•"/>
            </a:pPr>
            <a:r>
              <a:rPr lang="en-US" altLang="zh-CN" sz="2400" dirty="0"/>
              <a:t>Not to confirm the working agreement</a:t>
            </a:r>
          </a:p>
          <a:p>
            <a:pPr marL="285750" indent="-285750">
              <a:buFont typeface="Arial" panose="020B0604020202020204" pitchFamily="34" charset="0"/>
              <a:buChar char="•"/>
            </a:pPr>
            <a:r>
              <a:rPr lang="en-US" altLang="zh-CN" sz="2400" dirty="0"/>
              <a:t>SA1 to continue the discussion on Rel-19 Dual Steer, aiming to find a workable compromise.</a:t>
            </a:r>
            <a:endParaRPr lang="en-US" altLang="zh-CN" sz="2400" strike="sngStrike" dirty="0">
              <a:solidFill>
                <a:srgbClr val="0070C0"/>
              </a:solidFill>
            </a:endParaRPr>
          </a:p>
        </p:txBody>
      </p:sp>
    </p:spTree>
    <p:extLst>
      <p:ext uri="{BB962C8B-B14F-4D97-AF65-F5344CB8AC3E}">
        <p14:creationId xmlns:p14="http://schemas.microsoft.com/office/powerpoint/2010/main" val="303446097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4322536" y="3207656"/>
            <a:ext cx="4132036" cy="1670504"/>
          </a:xfrm>
        </p:spPr>
        <p:txBody>
          <a:bodyPr/>
          <a:lstStyle/>
          <a:p>
            <a:pPr marL="0" indent="0">
              <a:buNone/>
            </a:pPr>
            <a:r>
              <a:rPr lang="en-US" altLang="en-US" sz="4400" dirty="0"/>
              <a:t>Thank you!</a:t>
            </a:r>
          </a:p>
        </p:txBody>
      </p:sp>
    </p:spTree>
    <p:extLst>
      <p:ext uri="{BB962C8B-B14F-4D97-AF65-F5344CB8AC3E}">
        <p14:creationId xmlns:p14="http://schemas.microsoft.com/office/powerpoint/2010/main" val="151564320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221343" y="423182"/>
            <a:ext cx="10515600" cy="1325563"/>
          </a:xfrm>
        </p:spPr>
        <p:txBody>
          <a:bodyPr/>
          <a:lstStyle/>
          <a:p>
            <a:r>
              <a:rPr lang="en-US" altLang="zh-CN" dirty="0"/>
              <a:t>Scope of the study (from TR22.841)</a:t>
            </a:r>
            <a:endParaRPr lang="zh-CN" altLang="en-US" dirty="0"/>
          </a:p>
        </p:txBody>
      </p:sp>
      <p:sp>
        <p:nvSpPr>
          <p:cNvPr id="5" name="矩形 2"/>
          <p:cNvSpPr/>
          <p:nvPr/>
        </p:nvSpPr>
        <p:spPr>
          <a:xfrm>
            <a:off x="413659" y="1959863"/>
            <a:ext cx="11263084" cy="2985433"/>
          </a:xfrm>
          <a:prstGeom prst="rect">
            <a:avLst/>
          </a:prstGeom>
        </p:spPr>
        <p:txBody>
          <a:bodyPr wrap="square">
            <a:spAutoFit/>
          </a:bodyPr>
          <a:lstStyle/>
          <a:p>
            <a:pPr>
              <a:spcBef>
                <a:spcPts val="1200"/>
              </a:spcBef>
              <a:spcAft>
                <a:spcPts val="900"/>
              </a:spcAft>
            </a:pPr>
            <a:r>
              <a:rPr lang="en-GB" altLang="zh-CN" sz="2000" b="1" kern="0" dirty="0">
                <a:latin typeface="Arial" panose="020B0604020202020204" pitchFamily="34" charset="0"/>
                <a:cs typeface="Times New Roman" panose="02020603050405020304" pitchFamily="18" charset="0"/>
              </a:rPr>
              <a:t>1	Scope</a:t>
            </a:r>
            <a:endParaRPr lang="zh-CN" altLang="zh-CN" sz="2000" b="1" kern="0" dirty="0">
              <a:latin typeface="Arial" panose="020B0604020202020204" pitchFamily="34" charset="0"/>
              <a:cs typeface="Times New Roman" panose="02020603050405020304" pitchFamily="18" charset="0"/>
            </a:endParaRPr>
          </a:p>
          <a:p>
            <a:pPr>
              <a:spcAft>
                <a:spcPts val="900"/>
              </a:spcAft>
            </a:pPr>
            <a:r>
              <a:rPr lang="en-US" altLang="zh-CN" sz="1050" dirty="0">
                <a:latin typeface="Times New Roman" panose="02020603050405020304" pitchFamily="18" charset="0"/>
              </a:rPr>
              <a:t>The scope of this TR is to document use cases, gap analysis and potential service requirements related to 5GS support of enhanced mechanisms for steering, splitting and switching of user data, pertaining to a </a:t>
            </a:r>
            <a:r>
              <a:rPr lang="en-US" altLang="zh-CN" sz="1050" dirty="0">
                <a:solidFill>
                  <a:srgbClr val="FF0000"/>
                </a:solidFill>
                <a:latin typeface="Times New Roman" panose="02020603050405020304" pitchFamily="18" charset="0"/>
              </a:rPr>
              <a:t>UE data session</a:t>
            </a:r>
            <a:r>
              <a:rPr lang="en-US" altLang="zh-CN" sz="1050" dirty="0">
                <a:latin typeface="Times New Roman" panose="02020603050405020304" pitchFamily="18" charset="0"/>
              </a:rPr>
              <a:t>, across </a:t>
            </a:r>
            <a:r>
              <a:rPr lang="en-US" altLang="zh-CN" sz="1050" dirty="0">
                <a:solidFill>
                  <a:srgbClr val="FF0000"/>
                </a:solidFill>
                <a:latin typeface="Times New Roman" panose="02020603050405020304" pitchFamily="18" charset="0"/>
              </a:rPr>
              <a:t>two 3GPP networks</a:t>
            </a:r>
            <a:r>
              <a:rPr lang="en-US" altLang="zh-CN" sz="1050" dirty="0">
                <a:latin typeface="Times New Roman" panose="02020603050405020304" pitchFamily="18" charset="0"/>
              </a:rPr>
              <a:t>. The following scenarios are covered, where only </a:t>
            </a:r>
            <a:r>
              <a:rPr lang="en-US" altLang="zh-CN" sz="1050" dirty="0">
                <a:solidFill>
                  <a:srgbClr val="FF0000"/>
                </a:solidFill>
                <a:latin typeface="Times New Roman" panose="02020603050405020304" pitchFamily="18" charset="0"/>
              </a:rPr>
              <a:t>one single PLMN subscription </a:t>
            </a:r>
            <a:r>
              <a:rPr lang="en-US" altLang="zh-CN" sz="1050" dirty="0">
                <a:latin typeface="Times New Roman" panose="02020603050405020304" pitchFamily="18" charset="0"/>
              </a:rPr>
              <a:t>is assumed:</a:t>
            </a:r>
            <a:endParaRPr lang="zh-CN" altLang="zh-CN" sz="1050" dirty="0">
              <a:latin typeface="Times New Roman" panose="02020603050405020304" pitchFamily="18" charset="0"/>
            </a:endParaRPr>
          </a:p>
          <a:p>
            <a:pPr marL="342900" lvl="0" indent="-342900">
              <a:buFont typeface="Calibri" panose="020F0502020204030204" pitchFamily="34" charset="0"/>
              <a:buChar char="-"/>
            </a:pPr>
            <a:r>
              <a:rPr lang="en-US" altLang="zh-CN" sz="1050" dirty="0">
                <a:solidFill>
                  <a:srgbClr val="000000"/>
                </a:solidFill>
                <a:latin typeface="Times New Roman" panose="02020603050405020304" pitchFamily="18" charset="0"/>
                <a:ea typeface="Calibri" panose="020F0502020204030204" pitchFamily="34" charset="0"/>
              </a:rPr>
              <a:t>Single PLMN; </a:t>
            </a:r>
            <a:endParaRPr lang="zh-CN" altLang="zh-CN" sz="1050" dirty="0">
              <a:solidFill>
                <a:srgbClr val="000000"/>
              </a:solidFill>
              <a:latin typeface="Times New Roman" panose="02020603050405020304" pitchFamily="18" charset="0"/>
              <a:ea typeface="Calibri" panose="020F0502020204030204" pitchFamily="34" charset="0"/>
            </a:endParaRPr>
          </a:p>
          <a:p>
            <a:pPr marL="342900" lvl="0" indent="-342900">
              <a:buFont typeface="Calibri" panose="020F0502020204030204" pitchFamily="34" charset="0"/>
              <a:buChar char="-"/>
            </a:pPr>
            <a:r>
              <a:rPr lang="en-US" altLang="zh-CN" sz="1050" dirty="0">
                <a:solidFill>
                  <a:srgbClr val="000000"/>
                </a:solidFill>
                <a:latin typeface="Times New Roman" panose="02020603050405020304" pitchFamily="18" charset="0"/>
                <a:ea typeface="Calibri" panose="020F0502020204030204" pitchFamily="34" charset="0"/>
              </a:rPr>
              <a:t>PLMN and NPN;</a:t>
            </a:r>
            <a:endParaRPr lang="zh-CN" altLang="zh-CN" sz="1050" dirty="0">
              <a:solidFill>
                <a:srgbClr val="000000"/>
              </a:solidFill>
              <a:latin typeface="Times New Roman" panose="02020603050405020304" pitchFamily="18" charset="0"/>
              <a:ea typeface="Calibri" panose="020F0502020204030204" pitchFamily="34" charset="0"/>
            </a:endParaRPr>
          </a:p>
          <a:p>
            <a:pPr marL="342900" lvl="0" indent="-342900">
              <a:spcAft>
                <a:spcPts val="900"/>
              </a:spcAft>
              <a:buFont typeface="Calibri" panose="020F0502020204030204" pitchFamily="34" charset="0"/>
              <a:buChar char="-"/>
            </a:pPr>
            <a:r>
              <a:rPr lang="en-US" altLang="zh-CN" sz="1050" dirty="0">
                <a:solidFill>
                  <a:srgbClr val="000000"/>
                </a:solidFill>
                <a:latin typeface="Times New Roman" panose="02020603050405020304" pitchFamily="18" charset="0"/>
                <a:ea typeface="Calibri" panose="020F0502020204030204" pitchFamily="34" charset="0"/>
              </a:rPr>
              <a:t>two PLMNs. </a:t>
            </a:r>
            <a:endParaRPr lang="zh-CN" altLang="zh-CN" sz="1050" dirty="0">
              <a:solidFill>
                <a:srgbClr val="000000"/>
              </a:solidFill>
              <a:latin typeface="Times New Roman" panose="02020603050405020304" pitchFamily="18" charset="0"/>
              <a:ea typeface="Calibri" panose="020F0502020204030204" pitchFamily="34" charset="0"/>
            </a:endParaRPr>
          </a:p>
          <a:p>
            <a:pPr>
              <a:spcAft>
                <a:spcPts val="900"/>
              </a:spcAft>
            </a:pPr>
            <a:r>
              <a:rPr lang="en-US" altLang="zh-CN" sz="1050" dirty="0">
                <a:latin typeface="Times New Roman" panose="02020603050405020304" pitchFamily="18" charset="0"/>
              </a:rPr>
              <a:t>The two 3GPP networks may use same or different RAT, i.e. NR plus NR or E-UTRA, where NR RAT can be terrestrial or satellite NR access (including different </a:t>
            </a:r>
            <a:r>
              <a:rPr lang="en-US" altLang="zh-CN" sz="1050" dirty="0" err="1">
                <a:latin typeface="Times New Roman" panose="02020603050405020304" pitchFamily="18" charset="0"/>
              </a:rPr>
              <a:t>staellite</a:t>
            </a:r>
            <a:r>
              <a:rPr lang="en-US" altLang="zh-CN" sz="1050" dirty="0">
                <a:latin typeface="Times New Roman" panose="02020603050405020304" pitchFamily="18" charset="0"/>
              </a:rPr>
              <a:t> orbits, e.g., GEO/MEO/LEO). </a:t>
            </a:r>
            <a:endParaRPr lang="zh-CN" altLang="zh-CN" sz="1050" dirty="0">
              <a:latin typeface="Times New Roman" panose="02020603050405020304" pitchFamily="18" charset="0"/>
            </a:endParaRPr>
          </a:p>
          <a:p>
            <a:pPr>
              <a:spcAft>
                <a:spcPts val="900"/>
              </a:spcAft>
            </a:pPr>
            <a:r>
              <a:rPr lang="en-US" altLang="zh-CN" sz="1050" dirty="0">
                <a:latin typeface="Times New Roman" panose="02020603050405020304" pitchFamily="18" charset="0"/>
              </a:rPr>
              <a:t>For the PLMN plus PLMN / NPN scenarios, the two networks can be managed by the same operator or by different operators (assumed to have a business agreement among them). In both cases, it is assumed that a single PLMN subscription is used to access both networks (including the NPN).</a:t>
            </a:r>
            <a:endParaRPr lang="zh-CN" altLang="zh-CN" sz="1050" dirty="0">
              <a:latin typeface="Times New Roman" panose="02020603050405020304" pitchFamily="18" charset="0"/>
            </a:endParaRPr>
          </a:p>
          <a:p>
            <a:pPr>
              <a:spcAft>
                <a:spcPts val="900"/>
              </a:spcAft>
            </a:pPr>
            <a:r>
              <a:rPr lang="en-US" altLang="zh-CN" sz="1050" dirty="0">
                <a:latin typeface="Times New Roman" panose="02020603050405020304" pitchFamily="18" charset="0"/>
              </a:rPr>
              <a:t>Simultaneous connectivity over two 3GPP networks presumes UE support of proper capabilities (e.g., dual radio).</a:t>
            </a:r>
            <a:endParaRPr lang="zh-CN" altLang="zh-CN" sz="1050" dirty="0">
              <a:latin typeface="Times New Roman" panose="02020603050405020304" pitchFamily="18" charset="0"/>
            </a:endParaRPr>
          </a:p>
          <a:p>
            <a:pPr>
              <a:spcAft>
                <a:spcPts val="900"/>
              </a:spcAft>
            </a:pPr>
            <a:r>
              <a:rPr lang="en-US" altLang="zh-CN" sz="1050" dirty="0">
                <a:latin typeface="Times New Roman" panose="02020603050405020304" pitchFamily="18" charset="0"/>
              </a:rPr>
              <a:t>It is assumed that there are no impacts to normal inter-PLMN roaming scenarios.</a:t>
            </a:r>
            <a:endParaRPr lang="zh-CN" altLang="zh-CN" sz="1050" dirty="0">
              <a:latin typeface="Times New Roman" panose="02020603050405020304" pitchFamily="18" charset="0"/>
            </a:endParaRPr>
          </a:p>
          <a:p>
            <a:pPr>
              <a:spcAft>
                <a:spcPts val="900"/>
              </a:spcAft>
            </a:pPr>
            <a:r>
              <a:rPr lang="en-US" altLang="zh-CN" sz="1050" dirty="0">
                <a:latin typeface="Times New Roman" panose="02020603050405020304" pitchFamily="18" charset="0"/>
              </a:rPr>
              <a:t>Dual subscription scenarios are not in scope of this TR.</a:t>
            </a:r>
            <a:endParaRPr lang="zh-CN" altLang="zh-CN" sz="1050" dirty="0">
              <a:latin typeface="Times New Roman" panose="02020603050405020304" pitchFamily="18" charset="0"/>
            </a:endParaRPr>
          </a:p>
        </p:txBody>
      </p:sp>
      <p:sp>
        <p:nvSpPr>
          <p:cNvPr id="3" name="Rectangle 2"/>
          <p:cNvSpPr/>
          <p:nvPr/>
        </p:nvSpPr>
        <p:spPr>
          <a:xfrm>
            <a:off x="413659" y="5156414"/>
            <a:ext cx="11045370" cy="830997"/>
          </a:xfrm>
          <a:prstGeom prst="rect">
            <a:avLst/>
          </a:prstGeom>
        </p:spPr>
        <p:txBody>
          <a:bodyPr wrap="square">
            <a:spAutoFit/>
          </a:bodyPr>
          <a:lstStyle/>
          <a:p>
            <a:r>
              <a:rPr lang="en-US" altLang="zh-CN" sz="1600" b="1" dirty="0">
                <a:solidFill>
                  <a:srgbClr val="C00000"/>
                </a:solidFill>
              </a:rPr>
              <a:t>Regarding potential new requirements, one general consideration is that they assume 5GS functionalities that do not introduce RAN impacts. However, as it is clarified in subsequent slides, it is impossible to achieve them without involving RAN (e.g. dual radio requires RAN analysis).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999" y="435833"/>
            <a:ext cx="10515600" cy="1325563"/>
          </a:xfrm>
        </p:spPr>
        <p:txBody>
          <a:bodyPr/>
          <a:lstStyle/>
          <a:p>
            <a:r>
              <a:rPr lang="en-US" altLang="zh-CN" sz="3600" dirty="0"/>
              <a:t>Definition from SA1 </a:t>
            </a:r>
            <a:r>
              <a:rPr lang="en-US" altLang="zh-CN" sz="3600" dirty="0" err="1"/>
              <a:t>Dualsteer</a:t>
            </a:r>
            <a:r>
              <a:rPr lang="en-US" altLang="zh-CN" sz="3600" dirty="0"/>
              <a:t> study</a:t>
            </a:r>
            <a:endParaRPr lang="en-US" sz="3600" dirty="0"/>
          </a:p>
        </p:txBody>
      </p:sp>
      <p:sp>
        <p:nvSpPr>
          <p:cNvPr id="4" name="矩形 2"/>
          <p:cNvSpPr/>
          <p:nvPr/>
        </p:nvSpPr>
        <p:spPr>
          <a:xfrm>
            <a:off x="691775" y="1971853"/>
            <a:ext cx="10515600" cy="2662267"/>
          </a:xfrm>
          <a:prstGeom prst="rect">
            <a:avLst/>
          </a:prstGeom>
        </p:spPr>
        <p:txBody>
          <a:bodyPr wrap="square">
            <a:spAutoFit/>
          </a:bodyPr>
          <a:lstStyle/>
          <a:p>
            <a:pPr hangingPunct="0"/>
            <a:r>
              <a:rPr lang="en-GB" altLang="zh-CN" sz="1600" b="1" dirty="0"/>
              <a:t>Traffic steering: </a:t>
            </a:r>
            <a:r>
              <a:rPr lang="en-GB" altLang="zh-CN" sz="1600" dirty="0"/>
              <a:t>the procedure that selects an access network for a new data flow and transfers the traffic of this data flow over the selected access network. This can apply to two 3GPP access networks, when available.</a:t>
            </a:r>
          </a:p>
          <a:p>
            <a:pPr hangingPunct="0"/>
            <a:endParaRPr lang="en-US" altLang="zh-CN" sz="1600" dirty="0"/>
          </a:p>
          <a:p>
            <a:pPr hangingPunct="0"/>
            <a:r>
              <a:rPr lang="en-GB" altLang="zh-CN" sz="1600" b="1" dirty="0"/>
              <a:t>Traffic splitting: </a:t>
            </a:r>
            <a:r>
              <a:rPr lang="en-GB" altLang="zh-CN" sz="1600" dirty="0"/>
              <a:t>the procedure that splits the traffic of a data flow across multiple access networks. When traffic splitting is applied to a data flow, some traffic of the data flow is transferred via one access and some other traffic of the same data flow is transferred via another access. This can apply to two 3GPP access networks, when available.</a:t>
            </a:r>
          </a:p>
          <a:p>
            <a:pPr hangingPunct="0"/>
            <a:endParaRPr lang="en-US" altLang="zh-CN" sz="1600" dirty="0"/>
          </a:p>
          <a:p>
            <a:pPr hangingPunct="0">
              <a:spcAft>
                <a:spcPts val="600"/>
              </a:spcAft>
            </a:pPr>
            <a:r>
              <a:rPr lang="en-GB" altLang="zh-CN" sz="1600" b="1" dirty="0"/>
              <a:t>Traffic switching: </a:t>
            </a:r>
            <a:r>
              <a:rPr lang="en-GB" altLang="zh-CN" sz="1600" dirty="0"/>
              <a:t>the procedure that moves all traffic of an ongoing data flow from one access network to another access network in a way that maintains the continuity of the data flow. This can apply to two 3GPP access networks, when available.</a:t>
            </a:r>
            <a:endParaRPr lang="en-US" altLang="zh-CN" sz="1600" dirty="0"/>
          </a:p>
          <a:p>
            <a:r>
              <a:rPr lang="en-GB" altLang="zh-CN" sz="1600" dirty="0"/>
              <a:t>          NOTE:   Traffic switching can also apply to multiple/all UE data flows.</a:t>
            </a:r>
          </a:p>
        </p:txBody>
      </p:sp>
    </p:spTree>
    <p:extLst>
      <p:ext uri="{BB962C8B-B14F-4D97-AF65-F5344CB8AC3E}">
        <p14:creationId xmlns:p14="http://schemas.microsoft.com/office/powerpoint/2010/main" val="317617701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743" y="379639"/>
            <a:ext cx="10515600" cy="1325563"/>
          </a:xfrm>
        </p:spPr>
        <p:txBody>
          <a:bodyPr/>
          <a:lstStyle/>
          <a:p>
            <a:r>
              <a:rPr lang="en-US" altLang="zh-CN" sz="3600" dirty="0"/>
              <a:t>Use cases captured in TR22.841</a:t>
            </a:r>
            <a:endParaRPr lang="en-US" sz="3600" dirty="0"/>
          </a:p>
        </p:txBody>
      </p:sp>
      <p:sp>
        <p:nvSpPr>
          <p:cNvPr id="4" name="矩形 2"/>
          <p:cNvSpPr/>
          <p:nvPr/>
        </p:nvSpPr>
        <p:spPr>
          <a:xfrm>
            <a:off x="373743" y="1816015"/>
            <a:ext cx="10952969" cy="4647426"/>
          </a:xfrm>
          <a:prstGeom prst="rect">
            <a:avLst/>
          </a:prstGeom>
        </p:spPr>
        <p:txBody>
          <a:bodyPr wrap="square">
            <a:spAutoFit/>
          </a:bodyPr>
          <a:lstStyle/>
          <a:p>
            <a:pPr marL="342900" indent="-342900">
              <a:buFont typeface="Arial" panose="020B0604020202020204" pitchFamily="34" charset="0"/>
              <a:buChar char="•"/>
            </a:pPr>
            <a:r>
              <a:rPr lang="en-GB" altLang="zh-CN" sz="1600" dirty="0">
                <a:latin typeface="Arial" panose="020B0604020202020204" pitchFamily="34" charset="0"/>
                <a:cs typeface="Arial" panose="020B0604020202020204" pitchFamily="34" charset="0"/>
              </a:rPr>
              <a:t>UC1: Use case on dual 5G satellite access in maritime scenario</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UC2: Use case on Inter PLMN Mobility Scenario</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UC3: Use case on Inter-PLMN or PLMN-SNPN scenario</a:t>
            </a:r>
          </a:p>
          <a:p>
            <a:pPr marL="342900" indent="-342900">
              <a:buFont typeface="Arial" panose="020B0604020202020204" pitchFamily="34" charset="0"/>
              <a:buChar char="•"/>
            </a:pPr>
            <a:r>
              <a:rPr lang="en-GB" altLang="zh-CN" sz="1600" dirty="0">
                <a:latin typeface="Arial" panose="020B0604020202020204" pitchFamily="34" charset="0"/>
                <a:cs typeface="Arial" panose="020B0604020202020204" pitchFamily="34" charset="0"/>
              </a:rPr>
              <a:t>UC4: Use case on Inter-PLMN scenario - TN and NTN</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UC5: Use case on NTN-based dual 3GPP access</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UC6: Use case on UE using Terrestrial and Satellite Access</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UC7: Use case on intra-PLMN scenario for XR gaming</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UC8: Use Case on intra-PLMN traffic redundancy</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UC9: Use case on dual steering through Satellite and UAV</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UC10: Use case on NTN and TN Inter-PLMN Multi-access in a Maritime scenario</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UC11: Use case on inter PLMN scenario for XR service</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UC12: Use case on different VPLMN scenarios</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UC13: Use case on Interworking with non-3GPP access</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UC14: Use Case on Inter-PLMN scenario - TN and multiple NTN</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UC15: Use Case on access to local NPN services (inter NPN – PLMN scenario)</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UC16: Use Case on set of devices accessing local NPN services (inter NPN – PLMN scenario)</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UC17: Use Case on Vehicle </a:t>
            </a:r>
            <a:r>
              <a:rPr lang="en-US" altLang="zh-CN" sz="1600" dirty="0" err="1">
                <a:latin typeface="Arial" panose="020B0604020202020204" pitchFamily="34" charset="0"/>
                <a:cs typeface="Arial" panose="020B0604020202020204" pitchFamily="34" charset="0"/>
              </a:rPr>
              <a:t>IoT</a:t>
            </a:r>
            <a:r>
              <a:rPr lang="en-US" altLang="zh-CN" sz="1600" dirty="0">
                <a:latin typeface="Arial" panose="020B0604020202020204" pitchFamily="34" charset="0"/>
                <a:cs typeface="Arial" panose="020B0604020202020204" pitchFamily="34" charset="0"/>
              </a:rPr>
              <a:t> devices steering via NTN and TN</a:t>
            </a:r>
          </a:p>
          <a:p>
            <a:pPr marL="342900" indent="-342900">
              <a:buFont typeface="Arial" panose="020B0604020202020204" pitchFamily="34" charset="0"/>
              <a:buChar char="•"/>
            </a:pPr>
            <a:r>
              <a:rPr lang="en-US" altLang="zh-CN" sz="1600" dirty="0">
                <a:latin typeface="Arial" panose="020B0604020202020204" pitchFamily="34" charset="0"/>
                <a:cs typeface="Arial" panose="020B0604020202020204" pitchFamily="34" charset="0"/>
              </a:rPr>
              <a:t>UC18: Use Case on UAV UE connecting to 3GPP TN and NTN  access networks</a:t>
            </a:r>
            <a:endParaRPr lang="en-GB" altLang="zh-CN"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563029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457" y="500062"/>
            <a:ext cx="10515600" cy="1325563"/>
          </a:xfrm>
        </p:spPr>
        <p:txBody>
          <a:bodyPr/>
          <a:lstStyle/>
          <a:p>
            <a:r>
              <a:rPr lang="en-US" altLang="zh-CN" sz="3600" dirty="0"/>
              <a:t>Categorization of the use cases in TR22.841</a:t>
            </a:r>
            <a:endParaRPr lang="en-US" sz="3600" dirty="0"/>
          </a:p>
        </p:txBody>
      </p:sp>
      <p:graphicFrame>
        <p:nvGraphicFramePr>
          <p:cNvPr id="7" name="表格 3"/>
          <p:cNvGraphicFramePr>
            <a:graphicFrameLocks noGrp="1"/>
          </p:cNvGraphicFramePr>
          <p:nvPr>
            <p:extLst>
              <p:ext uri="{D42A27DB-BD31-4B8C-83A1-F6EECF244321}">
                <p14:modId xmlns:p14="http://schemas.microsoft.com/office/powerpoint/2010/main" val="3925308755"/>
              </p:ext>
            </p:extLst>
          </p:nvPr>
        </p:nvGraphicFramePr>
        <p:xfrm>
          <a:off x="239384" y="2293400"/>
          <a:ext cx="11293380" cy="1778000"/>
        </p:xfrm>
        <a:graphic>
          <a:graphicData uri="http://schemas.openxmlformats.org/drawingml/2006/table">
            <a:tbl>
              <a:tblPr firstRow="1" bandRow="1">
                <a:tableStyleId>{912C8C85-51F0-491E-9774-3900AFEF0FD7}</a:tableStyleId>
              </a:tblPr>
              <a:tblGrid>
                <a:gridCol w="2025649">
                  <a:extLst>
                    <a:ext uri="{9D8B030D-6E8A-4147-A177-3AD203B41FA5}">
                      <a16:colId xmlns:a16="http://schemas.microsoft.com/office/drawing/2014/main" val="20000"/>
                    </a:ext>
                  </a:extLst>
                </a:gridCol>
                <a:gridCol w="3434373">
                  <a:extLst>
                    <a:ext uri="{9D8B030D-6E8A-4147-A177-3AD203B41FA5}">
                      <a16:colId xmlns:a16="http://schemas.microsoft.com/office/drawing/2014/main" val="20001"/>
                    </a:ext>
                  </a:extLst>
                </a:gridCol>
                <a:gridCol w="3010013">
                  <a:extLst>
                    <a:ext uri="{9D8B030D-6E8A-4147-A177-3AD203B41FA5}">
                      <a16:colId xmlns:a16="http://schemas.microsoft.com/office/drawing/2014/main" val="20002"/>
                    </a:ext>
                  </a:extLst>
                </a:gridCol>
                <a:gridCol w="2823345">
                  <a:extLst>
                    <a:ext uri="{9D8B030D-6E8A-4147-A177-3AD203B41FA5}">
                      <a16:colId xmlns:a16="http://schemas.microsoft.com/office/drawing/2014/main" val="20003"/>
                    </a:ext>
                  </a:extLst>
                </a:gridCol>
              </a:tblGrid>
              <a:tr h="370840">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endParaRPr lang="zh-CN" altLang="en-US" sz="2400" dirty="0">
                        <a:solidFill>
                          <a:schemeClr val="tx2"/>
                        </a:solidFill>
                      </a:endParaRPr>
                    </a:p>
                  </a:txBody>
                  <a:tcPr anchor="ctr" anchorCtr="1"/>
                </a:tc>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r>
                        <a:rPr lang="en-US" altLang="zh-CN" sz="2400" dirty="0"/>
                        <a:t>TN-TN</a:t>
                      </a:r>
                      <a:endParaRPr lang="zh-CN" altLang="en-US" sz="2400" dirty="0">
                        <a:solidFill>
                          <a:schemeClr val="tx2"/>
                        </a:solidFill>
                      </a:endParaRPr>
                    </a:p>
                  </a:txBody>
                  <a:tcPr anchor="ctr" anchorCtr="1"/>
                </a:tc>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r>
                        <a:rPr lang="en-US" altLang="zh-CN" sz="2400" dirty="0"/>
                        <a:t>TN-NTN</a:t>
                      </a:r>
                      <a:endParaRPr lang="zh-CN" altLang="en-US" sz="2400" dirty="0">
                        <a:solidFill>
                          <a:schemeClr val="tx2"/>
                        </a:solidFill>
                      </a:endParaRPr>
                    </a:p>
                  </a:txBody>
                  <a:tcPr anchor="ctr" anchorCtr="1"/>
                </a:tc>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r>
                        <a:rPr lang="en-US" altLang="zh-CN" sz="2400" dirty="0"/>
                        <a:t>NTN-NTN</a:t>
                      </a:r>
                      <a:endParaRPr lang="zh-CN" altLang="en-US" sz="2400" dirty="0">
                        <a:solidFill>
                          <a:schemeClr val="tx2"/>
                        </a:solidFill>
                      </a:endParaRPr>
                    </a:p>
                  </a:txBody>
                  <a:tcPr anchor="ctr" anchorCtr="1"/>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Intra-PLMN</a:t>
                      </a:r>
                      <a:endParaRPr lang="zh-CN" altLang="en-US" sz="1600" dirty="0"/>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UC7/UC8/UC12</a:t>
                      </a:r>
                      <a:endParaRPr lang="zh-CN" altLang="en-US" sz="1600" dirty="0">
                        <a:solidFill>
                          <a:srgbClr val="0000FF"/>
                        </a:solidFill>
                      </a:endParaRPr>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UC5/UC9</a:t>
                      </a:r>
                      <a:endParaRPr lang="zh-CN" altLang="en-US" sz="1600" dirty="0">
                        <a:solidFill>
                          <a:srgbClr val="0000FF"/>
                        </a:solidFill>
                      </a:endParaRPr>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600" dirty="0"/>
                        <a:t>UC1/UC5</a:t>
                      </a:r>
                      <a:endParaRPr lang="zh-CN" altLang="en-US" sz="1600" dirty="0">
                        <a:solidFill>
                          <a:srgbClr val="0000FF"/>
                        </a:solidFill>
                      </a:endParaRPr>
                    </a:p>
                  </a:txBody>
                  <a:tcPr anchor="ctr" anchorCtr="1"/>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Inter-PLMN</a:t>
                      </a:r>
                      <a:endParaRPr lang="zh-CN" altLang="en-US" sz="1600" dirty="0"/>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UC2/UC3/UC11/UC12</a:t>
                      </a:r>
                      <a:endParaRPr lang="zh-CN" altLang="en-US" sz="1600" dirty="0">
                        <a:solidFill>
                          <a:srgbClr val="0000FF"/>
                        </a:solidFill>
                      </a:endParaRPr>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UC4/UC5/UC6/UC10/UC14/UC17/UC18</a:t>
                      </a:r>
                      <a:endParaRPr lang="zh-CN" altLang="en-US" sz="1600" dirty="0"/>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strike="noStrike" dirty="0"/>
                        <a:t>UC10</a:t>
                      </a:r>
                      <a:endParaRPr lang="zh-CN" altLang="en-US" sz="1600" strike="noStrike" dirty="0">
                        <a:solidFill>
                          <a:srgbClr val="3333FF"/>
                        </a:solidFill>
                      </a:endParaRPr>
                    </a:p>
                  </a:txBody>
                  <a:tcPr anchor="ctr" anchorCtr="1"/>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PLMN-NPN</a:t>
                      </a:r>
                      <a:endParaRPr lang="zh-CN" altLang="en-US" sz="1600" dirty="0"/>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1600" dirty="0"/>
                        <a:t>UC3/UC15/UC16/UC12</a:t>
                      </a:r>
                      <a:endParaRPr lang="zh-CN" altLang="en-US" sz="1600" dirty="0">
                        <a:solidFill>
                          <a:srgbClr val="0000FF"/>
                        </a:solidFill>
                      </a:endParaRPr>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N/A</a:t>
                      </a:r>
                      <a:endParaRPr lang="zh-CN" altLang="en-US" sz="1600" dirty="0"/>
                    </a:p>
                  </a:txBody>
                  <a:tcPr anchor="ctr" anchorCtr="1"/>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r>
                        <a:rPr lang="en-US" altLang="zh-CN" sz="1600" dirty="0"/>
                        <a:t>N/A</a:t>
                      </a:r>
                      <a:endParaRPr lang="zh-CN" altLang="en-US" sz="1600" dirty="0"/>
                    </a:p>
                  </a:txBody>
                  <a:tcPr anchor="ctr" anchorCtr="1"/>
                </a:tc>
                <a:extLst>
                  <a:ext uri="{0D108BD9-81ED-4DB2-BD59-A6C34878D82A}">
                    <a16:rowId xmlns:a16="http://schemas.microsoft.com/office/drawing/2014/main" val="10003"/>
                  </a:ext>
                </a:extLst>
              </a:tr>
            </a:tbl>
          </a:graphicData>
        </a:graphic>
      </p:graphicFrame>
      <p:sp>
        <p:nvSpPr>
          <p:cNvPr id="8" name="矩形 4"/>
          <p:cNvSpPr/>
          <p:nvPr/>
        </p:nvSpPr>
        <p:spPr>
          <a:xfrm>
            <a:off x="330200" y="4202296"/>
            <a:ext cx="10952969" cy="261610"/>
          </a:xfrm>
          <a:prstGeom prst="rect">
            <a:avLst/>
          </a:prstGeom>
        </p:spPr>
        <p:txBody>
          <a:bodyPr wrap="square">
            <a:spAutoFit/>
          </a:bodyPr>
          <a:lstStyle/>
          <a:p>
            <a:pPr marL="285750" indent="-285750" defTabSz="914478" eaLnBrk="1" fontAlgn="auto" hangingPunct="1">
              <a:spcBef>
                <a:spcPts val="0"/>
              </a:spcBef>
              <a:spcAft>
                <a:spcPts val="0"/>
              </a:spcAft>
              <a:buFont typeface="Arial" panose="020B0604020202020204" pitchFamily="34" charset="0"/>
              <a:buChar char="•"/>
            </a:pPr>
            <a:r>
              <a:rPr lang="en-US" altLang="zh-CN" sz="1100" dirty="0">
                <a:solidFill>
                  <a:srgbClr val="1D1D1A"/>
                </a:solidFill>
                <a:ea typeface="等线" panose="02010600030101010101" pitchFamily="2" charset="-122"/>
              </a:rPr>
              <a:t>UC13 Use case on Interworking with non-3GPP access</a:t>
            </a:r>
            <a:r>
              <a:rPr lang="zh-CN" altLang="en-US" sz="1100" dirty="0">
                <a:solidFill>
                  <a:srgbClr val="1D1D1A"/>
                </a:solidFill>
                <a:ea typeface="等线" panose="02010600030101010101" pitchFamily="2" charset="-122"/>
              </a:rPr>
              <a:t> </a:t>
            </a:r>
            <a:r>
              <a:rPr lang="en-US" altLang="zh-CN" sz="1100" dirty="0">
                <a:solidFill>
                  <a:srgbClr val="1D1D1A"/>
                </a:solidFill>
                <a:ea typeface="等线" panose="02010600030101010101" pitchFamily="2" charset="-122"/>
              </a:rPr>
              <a:t>can be considered later, as it adds non-3GPP access on top of dual-3GPP access</a:t>
            </a:r>
          </a:p>
        </p:txBody>
      </p:sp>
      <p:sp>
        <p:nvSpPr>
          <p:cNvPr id="9" name="矩形 5"/>
          <p:cNvSpPr/>
          <p:nvPr/>
        </p:nvSpPr>
        <p:spPr>
          <a:xfrm>
            <a:off x="330200" y="1874846"/>
            <a:ext cx="10952969" cy="369332"/>
          </a:xfrm>
          <a:prstGeom prst="rect">
            <a:avLst/>
          </a:prstGeom>
        </p:spPr>
        <p:txBody>
          <a:bodyPr wrap="square">
            <a:spAutoFit/>
          </a:bodyPr>
          <a:lstStyle/>
          <a:p>
            <a:pPr defTabSz="914478" eaLnBrk="1" fontAlgn="auto" hangingPunct="1">
              <a:spcBef>
                <a:spcPts val="0"/>
              </a:spcBef>
              <a:spcAft>
                <a:spcPts val="0"/>
              </a:spcAft>
            </a:pPr>
            <a:r>
              <a:rPr lang="en-US" altLang="zh-CN" dirty="0">
                <a:solidFill>
                  <a:srgbClr val="1D1D1A"/>
                </a:solidFill>
                <a:ea typeface="等线" panose="02010600030101010101" pitchFamily="2" charset="-122"/>
              </a:rPr>
              <a:t>Group the UCs from TR22.841 for analysis in this contribution</a:t>
            </a:r>
          </a:p>
        </p:txBody>
      </p:sp>
      <p:sp>
        <p:nvSpPr>
          <p:cNvPr id="10" name="Rectangle 9"/>
          <p:cNvSpPr/>
          <p:nvPr/>
        </p:nvSpPr>
        <p:spPr>
          <a:xfrm>
            <a:off x="3751943" y="4539175"/>
            <a:ext cx="4187371" cy="1846659"/>
          </a:xfrm>
          <a:prstGeom prst="rect">
            <a:avLst/>
          </a:prstGeom>
        </p:spPr>
        <p:txBody>
          <a:bodyPr wrap="square">
            <a:spAutoFit/>
          </a:bodyPr>
          <a:lstStyle/>
          <a:p>
            <a:pPr marL="285750" indent="-285750">
              <a:buFont typeface="Arial" panose="020B0604020202020204" pitchFamily="34" charset="0"/>
              <a:buChar char="•"/>
            </a:pPr>
            <a:r>
              <a:rPr kumimoji="1" lang="en-US" altLang="zh-CN" sz="1600" dirty="0">
                <a:solidFill>
                  <a:srgbClr val="000000"/>
                </a:solidFill>
                <a:ea typeface="Microsoft YaHei" panose="020B0503020204020204" pitchFamily="34" charset="-122"/>
              </a:rPr>
              <a:t>UC Group 1: Intra-PLMN, TN-TN</a:t>
            </a:r>
          </a:p>
          <a:p>
            <a:pPr marL="285750" indent="-285750">
              <a:buFont typeface="Arial" panose="020B0604020202020204" pitchFamily="34" charset="0"/>
              <a:buChar char="•"/>
            </a:pPr>
            <a:r>
              <a:rPr kumimoji="1" lang="en-US" altLang="zh-CN" sz="1600" dirty="0">
                <a:solidFill>
                  <a:srgbClr val="000000"/>
                </a:solidFill>
                <a:ea typeface="Microsoft YaHei" panose="020B0503020204020204" pitchFamily="34" charset="-122"/>
              </a:rPr>
              <a:t>UC Group 2: Inter-PLMN, TN-TN</a:t>
            </a:r>
          </a:p>
          <a:p>
            <a:pPr marL="285750" indent="-285750">
              <a:buFont typeface="Arial" panose="020B0604020202020204" pitchFamily="34" charset="0"/>
              <a:buChar char="•"/>
            </a:pPr>
            <a:r>
              <a:rPr kumimoji="1" lang="en-US" altLang="zh-CN" sz="1600" dirty="0">
                <a:solidFill>
                  <a:srgbClr val="000000"/>
                </a:solidFill>
                <a:ea typeface="Microsoft YaHei" panose="020B0503020204020204" pitchFamily="34" charset="-122"/>
              </a:rPr>
              <a:t>UC Group 3: PLMN-NPN, TN-TN</a:t>
            </a:r>
          </a:p>
          <a:p>
            <a:pPr marL="285750" indent="-285750">
              <a:buFont typeface="Arial" panose="020B0604020202020204" pitchFamily="34" charset="0"/>
              <a:buChar char="•"/>
            </a:pPr>
            <a:r>
              <a:rPr kumimoji="1" lang="en-US" altLang="zh-CN" sz="1600" dirty="0">
                <a:solidFill>
                  <a:srgbClr val="000000"/>
                </a:solidFill>
                <a:ea typeface="Microsoft YaHei" panose="020B0503020204020204" pitchFamily="34" charset="-122"/>
              </a:rPr>
              <a:t>UC Group 4: Intra-PLMN, TN-NTN</a:t>
            </a:r>
          </a:p>
          <a:p>
            <a:pPr marL="285750" indent="-285750">
              <a:buFont typeface="Arial" panose="020B0604020202020204" pitchFamily="34" charset="0"/>
              <a:buChar char="•"/>
            </a:pPr>
            <a:r>
              <a:rPr kumimoji="1" lang="en-US" altLang="zh-CN" sz="1600" dirty="0">
                <a:solidFill>
                  <a:srgbClr val="000000"/>
                </a:solidFill>
                <a:ea typeface="Microsoft YaHei" panose="020B0503020204020204" pitchFamily="34" charset="-122"/>
              </a:rPr>
              <a:t>UC Group 5: Inter-PLMN, TN-NTN</a:t>
            </a:r>
          </a:p>
          <a:p>
            <a:pPr marL="285750" indent="-285750">
              <a:buFont typeface="Arial" panose="020B0604020202020204" pitchFamily="34" charset="0"/>
              <a:buChar char="•"/>
            </a:pPr>
            <a:r>
              <a:rPr kumimoji="1" lang="en-US" altLang="zh-CN" sz="1600" dirty="0">
                <a:solidFill>
                  <a:srgbClr val="000000"/>
                </a:solidFill>
                <a:ea typeface="Microsoft YaHei" panose="020B0503020204020204" pitchFamily="34" charset="-122"/>
              </a:rPr>
              <a:t>UC Group 6: Intra-PLMN, NTN-NTN</a:t>
            </a:r>
          </a:p>
          <a:p>
            <a:pPr marL="285750" indent="-285750">
              <a:buFont typeface="Arial" panose="020B0604020202020204" pitchFamily="34" charset="0"/>
              <a:buChar char="•"/>
            </a:pPr>
            <a:r>
              <a:rPr kumimoji="1" lang="en-US" altLang="zh-CN" sz="1600" dirty="0">
                <a:ea typeface="Microsoft YaHei" panose="020B0503020204020204" pitchFamily="34" charset="-122"/>
              </a:rPr>
              <a:t>UC Group 7: Inter-PLMN, NTN-NTN </a:t>
            </a:r>
            <a:endParaRPr kumimoji="1" lang="zh-CN" altLang="en-US" sz="1600" dirty="0">
              <a:ea typeface="Microsoft YaHei" panose="020B0503020204020204" pitchFamily="34" charset="-122"/>
            </a:endParaRPr>
          </a:p>
        </p:txBody>
      </p:sp>
    </p:spTree>
    <p:extLst>
      <p:ext uri="{BB962C8B-B14F-4D97-AF65-F5344CB8AC3E}">
        <p14:creationId xmlns:p14="http://schemas.microsoft.com/office/powerpoint/2010/main" val="238610822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94153"/>
            <a:ext cx="9815286" cy="1325563"/>
          </a:xfrm>
        </p:spPr>
        <p:txBody>
          <a:bodyPr/>
          <a:lstStyle/>
          <a:p>
            <a:r>
              <a:rPr lang="en-US" altLang="zh-CN" sz="3600" dirty="0"/>
              <a:t>Functionalities already supported in existing specifications</a:t>
            </a:r>
            <a:endParaRPr lang="en-US" sz="3600" dirty="0"/>
          </a:p>
        </p:txBody>
      </p:sp>
      <p:sp>
        <p:nvSpPr>
          <p:cNvPr id="3" name="Content Placeholder 2"/>
          <p:cNvSpPr>
            <a:spLocks noGrp="1"/>
          </p:cNvSpPr>
          <p:nvPr>
            <p:ph idx="1"/>
          </p:nvPr>
        </p:nvSpPr>
        <p:spPr>
          <a:xfrm>
            <a:off x="388256" y="1927225"/>
            <a:ext cx="11433629" cy="4351338"/>
          </a:xfrm>
        </p:spPr>
        <p:txBody>
          <a:bodyPr/>
          <a:lstStyle/>
          <a:p>
            <a:r>
              <a:rPr lang="en-US" dirty="0"/>
              <a:t>Intra-PLMN IDLE/CONNECTED mobility</a:t>
            </a:r>
          </a:p>
          <a:p>
            <a:r>
              <a:rPr lang="en-US" dirty="0"/>
              <a:t>Inter-PLMN IDLE/CONNECTED mobility</a:t>
            </a:r>
          </a:p>
          <a:p>
            <a:r>
              <a:rPr lang="en-US" dirty="0"/>
              <a:t>Inter-PLMN roaming</a:t>
            </a:r>
          </a:p>
          <a:p>
            <a:r>
              <a:rPr lang="en-US" dirty="0"/>
              <a:t>EN-DC</a:t>
            </a:r>
          </a:p>
          <a:p>
            <a:r>
              <a:rPr lang="en-US" dirty="0"/>
              <a:t>NR-NR CA</a:t>
            </a:r>
          </a:p>
          <a:p>
            <a:r>
              <a:rPr lang="en-US" dirty="0"/>
              <a:t>access to PLMN services via Stand-alone Non-Public Network and access to Stand-alone Non Public Network services via PLMN [23.501 Annex D.3]</a:t>
            </a:r>
          </a:p>
        </p:txBody>
      </p:sp>
    </p:spTree>
    <p:extLst>
      <p:ext uri="{BB962C8B-B14F-4D97-AF65-F5344CB8AC3E}">
        <p14:creationId xmlns:p14="http://schemas.microsoft.com/office/powerpoint/2010/main" val="105395667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771" y="394154"/>
            <a:ext cx="10515600" cy="1325563"/>
          </a:xfrm>
        </p:spPr>
        <p:txBody>
          <a:bodyPr/>
          <a:lstStyle/>
          <a:p>
            <a:r>
              <a:rPr lang="en-US" altLang="zh-CN" sz="3600" dirty="0"/>
              <a:t>Analysis on UC Group 1 Intra-PLMN, TN-TN</a:t>
            </a:r>
            <a:endParaRPr lang="en-US" sz="3600" dirty="0"/>
          </a:p>
        </p:txBody>
      </p:sp>
      <p:sp>
        <p:nvSpPr>
          <p:cNvPr id="14" name="TextBox 13"/>
          <p:cNvSpPr txBox="1"/>
          <p:nvPr/>
        </p:nvSpPr>
        <p:spPr>
          <a:xfrm>
            <a:off x="304667" y="1810618"/>
            <a:ext cx="3422668" cy="430887"/>
          </a:xfrm>
          <a:prstGeom prst="rect">
            <a:avLst/>
          </a:prstGeom>
          <a:noFill/>
        </p:spPr>
        <p:txBody>
          <a:bodyPr wrap="none" lIns="0" tIns="0" rIns="0" bIns="0" rtlCol="0">
            <a:spAutoFit/>
          </a:bodyPr>
          <a:lstStyle/>
          <a:p>
            <a:pPr defTabSz="914478" eaLnBrk="1" fontAlgn="auto" hangingPunct="1">
              <a:spcBef>
                <a:spcPts val="0"/>
              </a:spcBef>
              <a:spcAft>
                <a:spcPts val="0"/>
              </a:spcAft>
            </a:pPr>
            <a:r>
              <a:rPr kumimoji="1" lang="en-US" sz="1400" b="1" dirty="0">
                <a:solidFill>
                  <a:srgbClr val="000000"/>
                </a:solidFill>
                <a:latin typeface="Microsoft YaHei" panose="020B0503020204020204" pitchFamily="34" charset="-122"/>
                <a:ea typeface="Microsoft YaHei" panose="020B0503020204020204" pitchFamily="34" charset="-122"/>
                <a:cs typeface="+mn-cs"/>
              </a:rPr>
              <a:t>Examples of the use cases (TR 22.841)</a:t>
            </a:r>
          </a:p>
          <a:p>
            <a:pPr defTabSz="914478" eaLnBrk="1" fontAlgn="auto" hangingPunct="1">
              <a:spcBef>
                <a:spcPts val="0"/>
              </a:spcBef>
              <a:spcAft>
                <a:spcPts val="0"/>
              </a:spcAft>
            </a:pPr>
            <a:endParaRPr kumimoji="1" lang="en-US" sz="1400" b="1" dirty="0">
              <a:solidFill>
                <a:srgbClr val="000000"/>
              </a:solidFill>
              <a:latin typeface="Microsoft YaHei" panose="020B0503020204020204" pitchFamily="34" charset="-122"/>
              <a:ea typeface="Microsoft YaHei" panose="020B0503020204020204" pitchFamily="34" charset="-122"/>
              <a:cs typeface="+mn-cs"/>
            </a:endParaRPr>
          </a:p>
        </p:txBody>
      </p:sp>
      <p:sp>
        <p:nvSpPr>
          <p:cNvPr id="16" name="TextBox 15"/>
          <p:cNvSpPr txBox="1"/>
          <p:nvPr/>
        </p:nvSpPr>
        <p:spPr>
          <a:xfrm>
            <a:off x="304668" y="2119302"/>
            <a:ext cx="3135218" cy="184666"/>
          </a:xfrm>
          <a:prstGeom prst="rect">
            <a:avLst/>
          </a:prstGeom>
          <a:solidFill>
            <a:srgbClr val="30B5C5">
              <a:lumMod val="20000"/>
              <a:lumOff val="80000"/>
            </a:srgbClr>
          </a:solidFill>
        </p:spPr>
        <p:txBody>
          <a:bodyPr wrap="square" lIns="0" tIns="0" rIns="0" bIns="0" rtlCol="0">
            <a:sp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1" lang="en-US" sz="120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NR+NR, Intra PLMN</a:t>
            </a:r>
          </a:p>
        </p:txBody>
      </p:sp>
      <p:sp>
        <p:nvSpPr>
          <p:cNvPr id="17" name="TextBox 16"/>
          <p:cNvSpPr txBox="1"/>
          <p:nvPr/>
        </p:nvSpPr>
        <p:spPr>
          <a:xfrm>
            <a:off x="304667" y="4932556"/>
            <a:ext cx="3135219" cy="184666"/>
          </a:xfrm>
          <a:prstGeom prst="rect">
            <a:avLst/>
          </a:prstGeom>
          <a:solidFill>
            <a:srgbClr val="30B5C5">
              <a:lumMod val="20000"/>
              <a:lumOff val="80000"/>
            </a:srgbClr>
          </a:solidFill>
        </p:spPr>
        <p:txBody>
          <a:bodyPr wrap="square" lIns="0" tIns="0" rIns="0" bIns="0" rtlCol="0">
            <a:spAutoFit/>
          </a:bodyPr>
          <a:lstStyle>
            <a:defPPr>
              <a:defRPr lang="en-US"/>
            </a:defPPr>
            <a:lvl1pPr>
              <a:defRPr kumimoji="1" sz="1400">
                <a:solidFill>
                  <a:srgbClr val="000000"/>
                </a:solidFill>
                <a:latin typeface="Microsoft YaHei" panose="020B0503020204020204" pitchFamily="34" charset="-122"/>
                <a:ea typeface="Microsoft YaHei" panose="020B0503020204020204" pitchFamily="34" charset="-122"/>
              </a:defRPr>
            </a:lvl1pPr>
          </a:lstStyle>
          <a:p>
            <a:pPr marL="0" marR="0" lvl="0" indent="0" defTabSz="914478" eaLnBrk="1" fontAlgn="auto" latinLnBrk="0" hangingPunct="1">
              <a:lnSpc>
                <a:spcPct val="100000"/>
              </a:lnSpc>
              <a:spcBef>
                <a:spcPts val="0"/>
              </a:spcBef>
              <a:spcAft>
                <a:spcPts val="0"/>
              </a:spcAft>
              <a:buClrTx/>
              <a:buSzTx/>
              <a:buFontTx/>
              <a:buNone/>
              <a:tabLst/>
              <a:defRPr/>
            </a:pPr>
            <a:r>
              <a:rPr kumimoji="1" lang="en-US" sz="1200" b="0" i="0" u="none" strike="noStrike" kern="0" cap="none" spc="0" normalizeH="0" baseline="0" noProof="0" dirty="0">
                <a:ln>
                  <a:noFill/>
                </a:ln>
                <a:solidFill>
                  <a:srgbClr val="000000"/>
                </a:solidFill>
                <a:effectLst/>
                <a:uLnTx/>
                <a:uFillTx/>
                <a:latin typeface="Microsoft YaHei" panose="020B0503020204020204" pitchFamily="34" charset="-122"/>
                <a:ea typeface="Microsoft YaHei" panose="020B0503020204020204" pitchFamily="34" charset="-122"/>
                <a:cs typeface="+mn-cs"/>
              </a:rPr>
              <a:t>NR+LTE, Intra PLMN</a:t>
            </a:r>
          </a:p>
        </p:txBody>
      </p:sp>
      <p:pic>
        <p:nvPicPr>
          <p:cNvPr id="19" name="Picture 18"/>
          <p:cNvPicPr>
            <a:picLocks noChangeAspect="1"/>
          </p:cNvPicPr>
          <p:nvPr/>
        </p:nvPicPr>
        <p:blipFill>
          <a:blip r:embed="rId2"/>
          <a:stretch>
            <a:fillRect/>
          </a:stretch>
        </p:blipFill>
        <p:spPr>
          <a:xfrm>
            <a:off x="246743" y="2330940"/>
            <a:ext cx="3251798" cy="2553803"/>
          </a:xfrm>
          <a:prstGeom prst="rect">
            <a:avLst/>
          </a:prstGeom>
        </p:spPr>
      </p:pic>
      <p:graphicFrame>
        <p:nvGraphicFramePr>
          <p:cNvPr id="20" name="表格 2"/>
          <p:cNvGraphicFramePr>
            <a:graphicFrameLocks noGrp="1"/>
          </p:cNvGraphicFramePr>
          <p:nvPr>
            <p:extLst>
              <p:ext uri="{D42A27DB-BD31-4B8C-83A1-F6EECF244321}">
                <p14:modId xmlns:p14="http://schemas.microsoft.com/office/powerpoint/2010/main" val="3593902473"/>
              </p:ext>
            </p:extLst>
          </p:nvPr>
        </p:nvGraphicFramePr>
        <p:xfrm>
          <a:off x="3917108" y="2297808"/>
          <a:ext cx="7699828" cy="2971800"/>
        </p:xfrm>
        <a:graphic>
          <a:graphicData uri="http://schemas.openxmlformats.org/drawingml/2006/table">
            <a:tbl>
              <a:tblPr firstRow="1" bandRow="1"/>
              <a:tblGrid>
                <a:gridCol w="2455356">
                  <a:extLst>
                    <a:ext uri="{9D8B030D-6E8A-4147-A177-3AD203B41FA5}">
                      <a16:colId xmlns:a16="http://schemas.microsoft.com/office/drawing/2014/main" val="20000"/>
                    </a:ext>
                  </a:extLst>
                </a:gridCol>
                <a:gridCol w="2541128">
                  <a:extLst>
                    <a:ext uri="{9D8B030D-6E8A-4147-A177-3AD203B41FA5}">
                      <a16:colId xmlns:a16="http://schemas.microsoft.com/office/drawing/2014/main" val="20001"/>
                    </a:ext>
                  </a:extLst>
                </a:gridCol>
                <a:gridCol w="2703344">
                  <a:extLst>
                    <a:ext uri="{9D8B030D-6E8A-4147-A177-3AD203B41FA5}">
                      <a16:colId xmlns:a16="http://schemas.microsoft.com/office/drawing/2014/main" val="20002"/>
                    </a:ext>
                  </a:extLst>
                </a:gridCol>
              </a:tblGrid>
              <a:tr h="370840">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微软雅黑" panose="020B0503020204020204" pitchFamily="34" charset="-122"/>
                          <a:ea typeface="微软雅黑" panose="020B0503020204020204" pitchFamily="34" charset="-122"/>
                          <a:cs typeface="+mn-cs"/>
                        </a:rPr>
                        <a:t>Potential performance</a:t>
                      </a:r>
                      <a:endParaRPr lang="zh-CN" altLang="en-US" sz="1100" b="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微软雅黑" panose="020B0503020204020204" pitchFamily="34" charset="-122"/>
                          <a:ea typeface="微软雅黑" panose="020B0503020204020204" pitchFamily="34" charset="-122"/>
                          <a:cs typeface="+mn-cs"/>
                        </a:rPr>
                        <a:t>NR+NR, intra PLMN</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微软雅黑" panose="020B0503020204020204" pitchFamily="34" charset="-122"/>
                          <a:ea typeface="微软雅黑" panose="020B0503020204020204" pitchFamily="34" charset="-122"/>
                          <a:cs typeface="+mn-cs"/>
                        </a:rPr>
                        <a:t>NR+LTE, intra PLMN</a:t>
                      </a:r>
                      <a:endParaRPr lang="zh-CN" altLang="en-US" sz="1100" b="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pPr algn="ctr"/>
                      <a:r>
                        <a:rPr lang="en-US" altLang="zh-CN" sz="1100" b="0" dirty="0">
                          <a:solidFill>
                            <a:schemeClr val="tx1"/>
                          </a:solidFill>
                          <a:latin typeface="微软雅黑" panose="020B0503020204020204" pitchFamily="34" charset="-122"/>
                          <a:ea typeface="微软雅黑" panose="020B0503020204020204" pitchFamily="34" charset="-122"/>
                        </a:rPr>
                        <a:t>NR-NR CA</a:t>
                      </a:r>
                    </a:p>
                    <a:p>
                      <a:pPr algn="ctr"/>
                      <a:r>
                        <a:rPr lang="en-US" altLang="zh-CN" sz="1100" b="0" dirty="0">
                          <a:solidFill>
                            <a:schemeClr val="tx1"/>
                          </a:solidFill>
                          <a:latin typeface="微软雅黑" panose="020B0503020204020204" pitchFamily="34" charset="-122"/>
                          <a:ea typeface="微软雅黑" panose="020B0503020204020204" pitchFamily="34" charset="-122"/>
                        </a:rPr>
                        <a:t>EN-DC</a:t>
                      </a:r>
                      <a:endParaRPr lang="zh-CN" altLang="en-US" sz="11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Efficient radio resource utilization</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ctr"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X</a:t>
                      </a:r>
                    </a:p>
                    <a:p>
                      <a:pPr marL="0" algn="ctr"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Potential interference</a:t>
                      </a:r>
                      <a:r>
                        <a:rPr lang="en-US" altLang="zh-CN" sz="1100" kern="1200" baseline="0" dirty="0">
                          <a:solidFill>
                            <a:schemeClr val="tx1"/>
                          </a:solidFill>
                          <a:latin typeface="微软雅黑" panose="020B0503020204020204" pitchFamily="34" charset="-122"/>
                          <a:ea typeface="微软雅黑" panose="020B0503020204020204" pitchFamily="34" charset="-122"/>
                          <a:cs typeface="+mn-cs"/>
                        </a:rPr>
                        <a:t> and performance degrade</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1100" b="0" dirty="0">
                          <a:latin typeface="微软雅黑" panose="020B0503020204020204" pitchFamily="34" charset="-122"/>
                          <a:ea typeface="微软雅黑" panose="020B0503020204020204" pitchFamily="34" charset="-122"/>
                          <a:cs typeface="Calibri" panose="020F0502020204030204" pitchFamily="34" charset="0"/>
                        </a:rPr>
                        <a:t>√</a:t>
                      </a:r>
                      <a:endParaRPr lang="zh-CN" altLang="en-US" sz="1100" b="0" dirty="0">
                        <a:latin typeface="微软雅黑" panose="020B0503020204020204" pitchFamily="34" charset="-122"/>
                        <a:ea typeface="微软雅黑" panose="020B0503020204020204" pitchFamily="34" charset="-122"/>
                      </a:endParaRPr>
                    </a:p>
                    <a:p>
                      <a:pPr algn="ctr"/>
                      <a:r>
                        <a:rPr lang="en-US" altLang="zh-CN" sz="1100" i="1" dirty="0">
                          <a:latin typeface="微软雅黑" panose="020B0503020204020204" pitchFamily="34" charset="-122"/>
                          <a:ea typeface="微软雅黑" panose="020B0503020204020204" pitchFamily="34" charset="-122"/>
                        </a:rPr>
                        <a:t>Considering</a:t>
                      </a:r>
                      <a:r>
                        <a:rPr lang="en-US" altLang="zh-CN" sz="1100" i="1" baseline="0" dirty="0">
                          <a:latin typeface="微软雅黑" panose="020B0503020204020204" pitchFamily="34" charset="-122"/>
                          <a:ea typeface="微软雅黑" panose="020B0503020204020204" pitchFamily="34" charset="-122"/>
                        </a:rPr>
                        <a:t> spectral efficiency, achievable data rate etc.</a:t>
                      </a:r>
                      <a:endParaRPr lang="zh-CN" altLang="en-US" sz="1100" dirty="0">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Efficient utilization of terminal AS capabilities</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ctr"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X</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1100" b="0" dirty="0">
                          <a:latin typeface="微软雅黑" panose="020B0503020204020204" pitchFamily="34" charset="-122"/>
                          <a:ea typeface="微软雅黑" panose="020B0503020204020204" pitchFamily="34" charset="-122"/>
                          <a:cs typeface="Calibri" panose="020F0502020204030204" pitchFamily="34" charset="0"/>
                        </a:rPr>
                        <a:t>√</a:t>
                      </a:r>
                      <a:endParaRPr lang="en-US" altLang="zh-CN" sz="1100" b="0" dirty="0">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b="0" i="1" dirty="0">
                          <a:latin typeface="微软雅黑" panose="020B0503020204020204" pitchFamily="34" charset="-122"/>
                          <a:ea typeface="微软雅黑" panose="020B0503020204020204" pitchFamily="34" charset="-122"/>
                          <a:cs typeface="Calibri" panose="020F0502020204030204" pitchFamily="34" charset="0"/>
                        </a:rPr>
                        <a:t>Terminal capabilities</a:t>
                      </a:r>
                      <a:r>
                        <a:rPr lang="en-US" altLang="zh-CN" sz="1100" b="0" i="1" baseline="0" dirty="0">
                          <a:latin typeface="微软雅黑" panose="020B0503020204020204" pitchFamily="34" charset="-122"/>
                          <a:ea typeface="微软雅黑" panose="020B0503020204020204" pitchFamily="34" charset="-122"/>
                          <a:cs typeface="Calibri" panose="020F0502020204030204" pitchFamily="34" charset="0"/>
                        </a:rPr>
                        <a:t> are aware and coordinated by RAN</a:t>
                      </a:r>
                      <a:endParaRPr lang="zh-CN" altLang="en-US" sz="1100" i="1" dirty="0">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1100" kern="1200" baseline="0" dirty="0">
                          <a:solidFill>
                            <a:schemeClr val="tx1"/>
                          </a:solidFill>
                          <a:latin typeface="微软雅黑" panose="020B0503020204020204" pitchFamily="34" charset="-122"/>
                          <a:ea typeface="微软雅黑" panose="020B0503020204020204" pitchFamily="34" charset="-122"/>
                          <a:cs typeface="+mn-cs"/>
                        </a:rPr>
                        <a:t>Traffic routing policy</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X</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p>
                      <a:pPr marL="0" algn="ctr"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Static, low accuracy</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i="1" kern="1200" dirty="0">
                          <a:solidFill>
                            <a:schemeClr val="tx1"/>
                          </a:solidFill>
                          <a:latin typeface="微软雅黑" panose="020B0503020204020204" pitchFamily="34" charset="-122"/>
                          <a:ea typeface="微软雅黑" panose="020B0503020204020204" pitchFamily="34" charset="-122"/>
                          <a:cs typeface="+mn-cs"/>
                        </a:rPr>
                        <a:t>No sufficient RAN information</a:t>
                      </a:r>
                      <a:endParaRPr lang="zh-CN" altLang="en-US" sz="1100" i="1"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1100" b="0" dirty="0">
                          <a:latin typeface="微软雅黑" panose="020B0503020204020204" pitchFamily="34" charset="-122"/>
                          <a:ea typeface="微软雅黑" panose="020B0503020204020204" pitchFamily="34" charset="-122"/>
                          <a:cs typeface="Calibri" panose="020F0502020204030204" pitchFamily="34" charset="0"/>
                        </a:rPr>
                        <a:t>√</a:t>
                      </a:r>
                      <a:endParaRPr lang="en-US" altLang="zh-CN" sz="1100" b="0" dirty="0">
                        <a:latin typeface="微软雅黑" panose="020B0503020204020204" pitchFamily="34" charset="-122"/>
                        <a:ea typeface="微软雅黑" panose="020B0503020204020204" pitchFamily="34" charset="-122"/>
                        <a:cs typeface="Calibri" panose="020F0502020204030204" pitchFamily="34" charset="0"/>
                      </a:endParaRPr>
                    </a:p>
                    <a:p>
                      <a:pPr algn="ctr"/>
                      <a:r>
                        <a:rPr lang="en-US" altLang="zh-CN" sz="1100" dirty="0">
                          <a:latin typeface="微软雅黑" panose="020B0503020204020204" pitchFamily="34" charset="-122"/>
                          <a:ea typeface="微软雅黑" panose="020B0503020204020204" pitchFamily="34" charset="-122"/>
                        </a:rPr>
                        <a:t>Dynamic, high accuracy</a:t>
                      </a:r>
                    </a:p>
                    <a:p>
                      <a:pPr algn="ctr"/>
                      <a:r>
                        <a:rPr lang="en-US" altLang="zh-CN" sz="1100" i="1" dirty="0">
                          <a:latin typeface="微软雅黑" panose="020B0503020204020204" pitchFamily="34" charset="-122"/>
                          <a:ea typeface="微软雅黑" panose="020B0503020204020204" pitchFamily="34" charset="-122"/>
                        </a:rPr>
                        <a:t>Considering</a:t>
                      </a:r>
                      <a:r>
                        <a:rPr lang="en-US" altLang="zh-CN" sz="1100" i="1" baseline="0" dirty="0">
                          <a:latin typeface="微软雅黑" panose="020B0503020204020204" pitchFamily="34" charset="-122"/>
                          <a:ea typeface="微软雅黑" panose="020B0503020204020204" pitchFamily="34" charset="-122"/>
                        </a:rPr>
                        <a:t> cell load, </a:t>
                      </a:r>
                      <a:r>
                        <a:rPr lang="en-US" altLang="zh-CN" sz="1100" i="1" baseline="0" dirty="0" err="1">
                          <a:latin typeface="微软雅黑" panose="020B0503020204020204" pitchFamily="34" charset="-122"/>
                          <a:ea typeface="微软雅黑" panose="020B0503020204020204" pitchFamily="34" charset="-122"/>
                        </a:rPr>
                        <a:t>QoS</a:t>
                      </a:r>
                      <a:r>
                        <a:rPr lang="en-US" altLang="zh-CN" sz="1100" i="1" baseline="0" dirty="0">
                          <a:latin typeface="微软雅黑" panose="020B0503020204020204" pitchFamily="34" charset="-122"/>
                          <a:ea typeface="微软雅黑" panose="020B0503020204020204" pitchFamily="34" charset="-122"/>
                        </a:rPr>
                        <a:t> etc.</a:t>
                      </a:r>
                      <a:endParaRPr lang="zh-CN" altLang="en-US" sz="1100" i="1" dirty="0">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Additional specification impacts and UE/system complexity</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X</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cells (re)selection</a:t>
                      </a:r>
                      <a:r>
                        <a:rPr lang="en-US" altLang="zh-CN" sz="1100" b="1" kern="1200" dirty="0">
                          <a:solidFill>
                            <a:srgbClr val="C00000"/>
                          </a:solidFill>
                          <a:latin typeface="微软雅黑" panose="020B0503020204020204" pitchFamily="34" charset="-122"/>
                          <a:ea typeface="微软雅黑" panose="020B0503020204020204" pitchFamily="34" charset="-122"/>
                          <a:cs typeface="+mn-cs"/>
                        </a:rPr>
                        <a:t>*</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RRC connection</a:t>
                      </a:r>
                      <a:r>
                        <a:rPr lang="en-US" altLang="zh-CN" sz="1100" b="1" kern="1200" dirty="0">
                          <a:solidFill>
                            <a:srgbClr val="C00000"/>
                          </a:solidFill>
                          <a:latin typeface="微软雅黑" panose="020B0503020204020204" pitchFamily="34" charset="-122"/>
                          <a:ea typeface="微软雅黑" panose="020B0503020204020204" pitchFamily="34" charset="-122"/>
                          <a:cs typeface="+mn-cs"/>
                        </a:rPr>
                        <a:t>*</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registration for MM,</a:t>
                      </a:r>
                      <a:r>
                        <a:rPr lang="en-US" altLang="zh-CN" sz="1100" kern="1200" baseline="0" dirty="0">
                          <a:solidFill>
                            <a:schemeClr val="tx1"/>
                          </a:solidFill>
                          <a:latin typeface="微软雅黑" panose="020B0503020204020204" pitchFamily="34" charset="-122"/>
                          <a:ea typeface="微软雅黑" panose="020B0503020204020204" pitchFamily="34" charset="-122"/>
                          <a:cs typeface="+mn-cs"/>
                        </a:rPr>
                        <a:t> SM</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1100" b="0" dirty="0">
                          <a:latin typeface="微软雅黑" panose="020B0503020204020204" pitchFamily="34" charset="-122"/>
                          <a:ea typeface="微软雅黑" panose="020B0503020204020204" pitchFamily="34" charset="-122"/>
                          <a:cs typeface="Calibri" panose="020F0502020204030204" pitchFamily="34" charset="0"/>
                        </a:rPr>
                        <a:t>√</a:t>
                      </a:r>
                      <a:endParaRPr lang="en-US" altLang="zh-CN" sz="1100" b="0" dirty="0">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none</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1" name="文本框 3"/>
          <p:cNvSpPr txBox="1"/>
          <p:nvPr/>
        </p:nvSpPr>
        <p:spPr>
          <a:xfrm>
            <a:off x="3917108" y="5495967"/>
            <a:ext cx="7385414" cy="169277"/>
          </a:xfrm>
          <a:prstGeom prst="rect">
            <a:avLst/>
          </a:prstGeom>
          <a:noFill/>
        </p:spPr>
        <p:txBody>
          <a:bodyPr wrap="square" lIns="0" tIns="0" rIns="0" bIns="0" rtlCol="0">
            <a:spAutoFit/>
          </a:bodyPr>
          <a:lstStyle/>
          <a:p>
            <a:pPr defTabSz="914478" eaLnBrk="1" fontAlgn="auto" hangingPunct="1">
              <a:spcBef>
                <a:spcPts val="0"/>
              </a:spcBef>
              <a:spcAft>
                <a:spcPts val="0"/>
              </a:spcAft>
            </a:pPr>
            <a:r>
              <a:rPr kumimoji="1" lang="en-US" altLang="zh-CN" sz="1100" b="1" i="1" dirty="0">
                <a:solidFill>
                  <a:srgbClr val="C00000"/>
                </a:solidFill>
                <a:latin typeface="Microsoft YaHei" panose="020B0503020204020204" pitchFamily="34" charset="-122"/>
                <a:ea typeface="Microsoft YaHei" panose="020B0503020204020204" pitchFamily="34" charset="-122"/>
                <a:cs typeface="+mn-cs"/>
              </a:rPr>
              <a:t>* Requiring RAN impacts, which violates the “no RAN impact” assumption made for this study </a:t>
            </a:r>
            <a:endParaRPr kumimoji="1" lang="zh-CN" altLang="en-US" sz="1100" b="1" i="1" dirty="0">
              <a:solidFill>
                <a:srgbClr val="C00000"/>
              </a:solidFill>
              <a:latin typeface="Microsoft YaHei" panose="020B0503020204020204" pitchFamily="34" charset="-122"/>
              <a:ea typeface="Microsoft YaHei" panose="020B0503020204020204" pitchFamily="34" charset="-122"/>
              <a:cs typeface="+mn-cs"/>
            </a:endParaRPr>
          </a:p>
        </p:txBody>
      </p:sp>
      <p:sp>
        <p:nvSpPr>
          <p:cNvPr id="22" name="矩形 4"/>
          <p:cNvSpPr/>
          <p:nvPr/>
        </p:nvSpPr>
        <p:spPr>
          <a:xfrm>
            <a:off x="3879578" y="5714224"/>
            <a:ext cx="7164201" cy="723275"/>
          </a:xfrm>
          <a:prstGeom prst="rect">
            <a:avLst/>
          </a:prstGeom>
        </p:spPr>
        <p:txBody>
          <a:bodyPr wrap="square">
            <a:spAutoFit/>
          </a:bodyPr>
          <a:lstStyle/>
          <a:p>
            <a:pPr marL="0" lvl="1" defTabSz="914478" fontAlgn="auto">
              <a:spcBef>
                <a:spcPts val="600"/>
              </a:spcBef>
              <a:spcAft>
                <a:spcPts val="0"/>
              </a:spcAft>
            </a:pPr>
            <a:r>
              <a:rPr lang="en-US" altLang="zh-CN" sz="1200" b="1" dirty="0">
                <a:solidFill>
                  <a:srgbClr val="1D1D1A"/>
                </a:solidFill>
                <a:latin typeface="微软雅黑" panose="020B0503020204020204" pitchFamily="34" charset="-122"/>
                <a:ea typeface="微软雅黑" panose="020B0503020204020204" pitchFamily="34" charset="-122"/>
                <a:cs typeface="+mn-cs"/>
              </a:rPr>
              <a:t>Observation: existing NR-NR CA/EN-DC can well support the targets of the use cases with superior performance. </a:t>
            </a:r>
          </a:p>
          <a:p>
            <a:pPr marL="0" lvl="1" defTabSz="914478" fontAlgn="auto">
              <a:spcBef>
                <a:spcPts val="600"/>
              </a:spcBef>
              <a:spcAft>
                <a:spcPts val="0"/>
              </a:spcAft>
            </a:pPr>
            <a:r>
              <a:rPr lang="en-US" altLang="zh-CN" sz="1200" b="1" dirty="0">
                <a:solidFill>
                  <a:srgbClr val="00B050"/>
                </a:solidFill>
                <a:latin typeface="微软雅黑" panose="020B0503020204020204" pitchFamily="34" charset="-122"/>
                <a:ea typeface="微软雅黑" panose="020B0503020204020204" pitchFamily="34" charset="-122"/>
                <a:cs typeface="+mn-cs"/>
              </a:rPr>
              <a:t>Conclusion: </a:t>
            </a:r>
            <a:r>
              <a:rPr lang="en-US" altLang="zh-CN" sz="1200" dirty="0">
                <a:solidFill>
                  <a:srgbClr val="1D1D1A"/>
                </a:solidFill>
                <a:latin typeface="微软雅黑" panose="020B0503020204020204" pitchFamily="34" charset="-122"/>
                <a:ea typeface="微软雅黑" panose="020B0503020204020204" pitchFamily="34" charset="-122"/>
                <a:cs typeface="+mn-cs"/>
              </a:rPr>
              <a:t> </a:t>
            </a:r>
            <a:r>
              <a:rPr lang="en-US" altLang="zh-CN" sz="1200" b="1" dirty="0">
                <a:solidFill>
                  <a:srgbClr val="00B050"/>
                </a:solidFill>
                <a:latin typeface="微软雅黑" panose="020B0503020204020204" pitchFamily="34" charset="-122"/>
                <a:ea typeface="微软雅黑" panose="020B0503020204020204" pitchFamily="34" charset="-122"/>
                <a:cs typeface="+mn-cs"/>
              </a:rPr>
              <a:t>No new requirement is needed for UC Group 1. </a:t>
            </a:r>
          </a:p>
        </p:txBody>
      </p:sp>
      <p:sp>
        <p:nvSpPr>
          <p:cNvPr id="23" name="文本框 6"/>
          <p:cNvSpPr txBox="1"/>
          <p:nvPr/>
        </p:nvSpPr>
        <p:spPr>
          <a:xfrm>
            <a:off x="3917108" y="1810618"/>
            <a:ext cx="7385414" cy="430887"/>
          </a:xfrm>
          <a:prstGeom prst="rect">
            <a:avLst/>
          </a:prstGeom>
          <a:noFill/>
        </p:spPr>
        <p:txBody>
          <a:bodyPr wrap="square" lIns="0" tIns="0" rIns="0" bIns="0" rtlCol="0">
            <a:spAutoFit/>
          </a:bodyPr>
          <a:lstStyle/>
          <a:p>
            <a:pPr defTabSz="914478" eaLnBrk="1" fontAlgn="auto" hangingPunct="1">
              <a:spcBef>
                <a:spcPts val="0"/>
              </a:spcBef>
              <a:spcAft>
                <a:spcPts val="0"/>
              </a:spcAft>
            </a:pPr>
            <a:r>
              <a:rPr kumimoji="1" lang="en-US" altLang="zh-CN" sz="1400" b="1" dirty="0">
                <a:solidFill>
                  <a:srgbClr val="000000"/>
                </a:solidFill>
                <a:latin typeface="Microsoft YaHei" panose="020B0503020204020204" pitchFamily="34" charset="-122"/>
                <a:ea typeface="Microsoft YaHei" panose="020B0503020204020204" pitchFamily="34" charset="-122"/>
                <a:cs typeface="+mn-cs"/>
              </a:rPr>
              <a:t>Target of the use cases:</a:t>
            </a:r>
            <a:r>
              <a:rPr kumimoji="1" lang="en-US" altLang="zh-CN" sz="1400" dirty="0">
                <a:solidFill>
                  <a:srgbClr val="000000"/>
                </a:solidFill>
                <a:latin typeface="Microsoft YaHei" panose="020B0503020204020204" pitchFamily="34" charset="-122"/>
                <a:ea typeface="Microsoft YaHei" panose="020B0503020204020204" pitchFamily="34" charset="-122"/>
                <a:cs typeface="+mn-cs"/>
              </a:rPr>
              <a:t> data rate aggregation, duplication, etc.</a:t>
            </a:r>
          </a:p>
          <a:p>
            <a:pPr marL="285750" indent="-285750" defTabSz="914478" eaLnBrk="1" fontAlgn="auto" hangingPunct="1">
              <a:spcBef>
                <a:spcPts val="0"/>
              </a:spcBef>
              <a:spcAft>
                <a:spcPts val="0"/>
              </a:spcAft>
              <a:buFont typeface="Arial" panose="020B0604020202020204" pitchFamily="34" charset="0"/>
              <a:buChar char="•"/>
            </a:pPr>
            <a:r>
              <a:rPr kumimoji="1" lang="en-US" altLang="zh-CN" sz="1400" dirty="0">
                <a:solidFill>
                  <a:srgbClr val="000000"/>
                </a:solidFill>
                <a:latin typeface="Microsoft YaHei" panose="020B0503020204020204" pitchFamily="34" charset="-122"/>
                <a:ea typeface="Microsoft YaHei" panose="020B0503020204020204" pitchFamily="34" charset="-122"/>
                <a:cs typeface="+mn-cs"/>
              </a:rPr>
              <a:t>NR+NR CA/EN-DC can already support the targeted use cases</a:t>
            </a:r>
            <a:endParaRPr kumimoji="1" lang="zh-CN" altLang="en-US" sz="1400" dirty="0">
              <a:solidFill>
                <a:srgbClr val="000000"/>
              </a:solidFill>
              <a:latin typeface="Microsoft YaHei" panose="020B0503020204020204" pitchFamily="34" charset="-122"/>
              <a:ea typeface="Microsoft YaHei" panose="020B0503020204020204" pitchFamily="34" charset="-122"/>
              <a:cs typeface="+mn-cs"/>
            </a:endParaRPr>
          </a:p>
        </p:txBody>
      </p:sp>
      <p:sp>
        <p:nvSpPr>
          <p:cNvPr id="24" name="Rectangle 23"/>
          <p:cNvSpPr/>
          <p:nvPr/>
        </p:nvSpPr>
        <p:spPr>
          <a:xfrm>
            <a:off x="246743" y="6222055"/>
            <a:ext cx="6096000" cy="215444"/>
          </a:xfrm>
          <a:prstGeom prst="rect">
            <a:avLst/>
          </a:prstGeom>
        </p:spPr>
        <p:txBody>
          <a:bodyPr>
            <a:spAutoFit/>
          </a:bodyPr>
          <a:lstStyle/>
          <a:p>
            <a:r>
              <a:rPr lang="en-GB" sz="800" b="1" dirty="0">
                <a:latin typeface="Times New Roman" panose="02020603050405020304" pitchFamily="18" charset="0"/>
                <a:ea typeface="Times New Roman" panose="02020603050405020304" pitchFamily="18" charset="0"/>
              </a:rPr>
              <a:t>Fig. 5.8.2 User data routing: single and dual 3GPP access connectivity</a:t>
            </a:r>
            <a:endParaRPr lang="en-US" sz="800" dirty="0"/>
          </a:p>
        </p:txBody>
      </p:sp>
      <p:pic>
        <p:nvPicPr>
          <p:cNvPr id="25" name="Picture 2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668" y="5165974"/>
            <a:ext cx="3135218" cy="1056081"/>
          </a:xfrm>
          <a:prstGeom prst="rect">
            <a:avLst/>
          </a:prstGeom>
          <a:noFill/>
          <a:ln>
            <a:solidFill>
              <a:sysClr val="window" lastClr="FFFFFF">
                <a:lumMod val="75000"/>
              </a:sysClr>
            </a:solidFill>
          </a:ln>
        </p:spPr>
      </p:pic>
    </p:spTree>
    <p:extLst>
      <p:ext uri="{BB962C8B-B14F-4D97-AF65-F5344CB8AC3E}">
        <p14:creationId xmlns:p14="http://schemas.microsoft.com/office/powerpoint/2010/main" val="387899481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8257" y="771526"/>
            <a:ext cx="10047514" cy="679904"/>
          </a:xfrm>
        </p:spPr>
        <p:txBody>
          <a:bodyPr/>
          <a:lstStyle/>
          <a:p>
            <a:r>
              <a:rPr lang="en-US" altLang="zh-CN" sz="3600" dirty="0"/>
              <a:t>Analysis on UC Group 2 Inter-PLMN, TN-TN</a:t>
            </a:r>
            <a:endParaRPr lang="en-US" sz="3600" dirty="0"/>
          </a:p>
        </p:txBody>
      </p:sp>
      <p:sp>
        <p:nvSpPr>
          <p:cNvPr id="14" name="TextBox 13"/>
          <p:cNvSpPr txBox="1"/>
          <p:nvPr/>
        </p:nvSpPr>
        <p:spPr>
          <a:xfrm>
            <a:off x="146646" y="1766632"/>
            <a:ext cx="3422668" cy="215444"/>
          </a:xfrm>
          <a:prstGeom prst="rect">
            <a:avLst/>
          </a:prstGeom>
          <a:noFill/>
        </p:spPr>
        <p:txBody>
          <a:bodyPr wrap="none" lIns="0" tIns="0" rIns="0" bIns="0" rtlCol="0">
            <a:spAutoFit/>
          </a:bodyPr>
          <a:lstStyle/>
          <a:p>
            <a:pPr defTabSz="914478" eaLnBrk="1" fontAlgn="auto" hangingPunct="1">
              <a:spcBef>
                <a:spcPts val="0"/>
              </a:spcBef>
              <a:spcAft>
                <a:spcPts val="0"/>
              </a:spcAft>
            </a:pPr>
            <a:r>
              <a:rPr kumimoji="1" lang="en-US" sz="1400" b="1" dirty="0">
                <a:solidFill>
                  <a:srgbClr val="000000"/>
                </a:solidFill>
                <a:latin typeface="Microsoft YaHei" panose="020B0503020204020204" pitchFamily="34" charset="-122"/>
                <a:ea typeface="Microsoft YaHei" panose="020B0503020204020204" pitchFamily="34" charset="-122"/>
                <a:cs typeface="+mn-cs"/>
              </a:rPr>
              <a:t>Examples of the use cases (TR 22.841)</a:t>
            </a:r>
          </a:p>
        </p:txBody>
      </p:sp>
      <p:sp>
        <p:nvSpPr>
          <p:cNvPr id="15" name="文本框 7">
            <a:extLst>
              <a:ext uri="{FF2B5EF4-FFF2-40B4-BE49-F238E27FC236}">
                <a16:creationId xmlns:a16="http://schemas.microsoft.com/office/drawing/2014/main" id="{9AF33BDA-13D5-417B-A89D-5516C5BD9DF9}"/>
              </a:ext>
            </a:extLst>
          </p:cNvPr>
          <p:cNvSpPr txBox="1"/>
          <p:nvPr/>
        </p:nvSpPr>
        <p:spPr>
          <a:xfrm>
            <a:off x="267022" y="2028269"/>
            <a:ext cx="3302291" cy="276999"/>
          </a:xfrm>
          <a:prstGeom prst="rect">
            <a:avLst/>
          </a:prstGeom>
          <a:solidFill>
            <a:srgbClr val="B7DBFB"/>
          </a:solidFill>
        </p:spPr>
        <p:txBody>
          <a:bodyPr wrap="square" rtlCol="0">
            <a:spAutoFit/>
          </a:bodyPr>
          <a:lstStyle/>
          <a:p>
            <a:pPr algn="ctr" eaLnBrk="1" fontAlgn="auto" hangingPunct="1">
              <a:spcBef>
                <a:spcPts val="600"/>
              </a:spcBef>
              <a:spcAft>
                <a:spcPts val="0"/>
              </a:spcAft>
              <a:buClr>
                <a:prstClr val="white">
                  <a:lumMod val="50000"/>
                </a:prstClr>
              </a:buClr>
              <a:buSzPct val="80000"/>
              <a:buFont typeface="Wingdings" pitchFamily="2" charset="2"/>
              <a:buNone/>
              <a:defRPr/>
            </a:pPr>
            <a:r>
              <a:rPr lang="en-US" altLang="zh-CN" sz="1200" b="1" kern="0" dirty="0">
                <a:solidFill>
                  <a:prstClr val="black"/>
                </a:solidFill>
                <a:ea typeface="华文细黑" pitchFamily="2" charset="-122"/>
              </a:rPr>
              <a:t>VPLMN + VPLMN</a:t>
            </a:r>
            <a:endParaRPr lang="zh-CN" altLang="en-US" sz="1200" b="1" kern="0" dirty="0">
              <a:solidFill>
                <a:prstClr val="black"/>
              </a:solidFill>
              <a:ea typeface="华文细黑" pitchFamily="2" charset="-122"/>
            </a:endParaRPr>
          </a:p>
        </p:txBody>
      </p:sp>
      <p:sp>
        <p:nvSpPr>
          <p:cNvPr id="16" name="文本框 8">
            <a:extLst>
              <a:ext uri="{FF2B5EF4-FFF2-40B4-BE49-F238E27FC236}">
                <a16:creationId xmlns:a16="http://schemas.microsoft.com/office/drawing/2014/main" id="{C09F5F26-E9C3-4903-A6A6-4A013747C1F0}"/>
              </a:ext>
            </a:extLst>
          </p:cNvPr>
          <p:cNvSpPr txBox="1"/>
          <p:nvPr/>
        </p:nvSpPr>
        <p:spPr>
          <a:xfrm>
            <a:off x="267022" y="4175211"/>
            <a:ext cx="3302291" cy="276999"/>
          </a:xfrm>
          <a:prstGeom prst="rect">
            <a:avLst/>
          </a:prstGeom>
          <a:solidFill>
            <a:srgbClr val="B7DBFB"/>
          </a:solidFill>
        </p:spPr>
        <p:txBody>
          <a:bodyPr wrap="square" rtlCol="0">
            <a:spAutoFit/>
          </a:bodyPr>
          <a:lstStyle/>
          <a:p>
            <a:pPr algn="ctr" eaLnBrk="1" fontAlgn="auto" hangingPunct="1">
              <a:spcBef>
                <a:spcPts val="600"/>
              </a:spcBef>
              <a:spcAft>
                <a:spcPts val="0"/>
              </a:spcAft>
              <a:buClr>
                <a:prstClr val="white">
                  <a:lumMod val="50000"/>
                </a:prstClr>
              </a:buClr>
              <a:buSzPct val="80000"/>
              <a:buFont typeface="Wingdings" pitchFamily="2" charset="2"/>
              <a:buNone/>
              <a:defRPr/>
            </a:pPr>
            <a:r>
              <a:rPr lang="en-US" altLang="zh-CN" sz="1200" b="1" kern="0" dirty="0">
                <a:solidFill>
                  <a:prstClr val="black"/>
                </a:solidFill>
                <a:ea typeface="华文细黑" pitchFamily="2" charset="-122"/>
              </a:rPr>
              <a:t>VPLMN + HPLMN</a:t>
            </a:r>
            <a:endParaRPr lang="zh-CN" altLang="en-US" sz="1200" b="1" kern="0" dirty="0">
              <a:solidFill>
                <a:prstClr val="black"/>
              </a:solidFill>
              <a:ea typeface="华文细黑" pitchFamily="2" charset="-122"/>
            </a:endParaRPr>
          </a:p>
        </p:txBody>
      </p:sp>
      <p:pic>
        <p:nvPicPr>
          <p:cNvPr id="17" name="Bild 99">
            <a:extLst>
              <a:ext uri="{FF2B5EF4-FFF2-40B4-BE49-F238E27FC236}">
                <a16:creationId xmlns:a16="http://schemas.microsoft.com/office/drawing/2014/main" id="{A0D9AE67-31DC-46C8-889D-D074C1680AE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7023" y="2324326"/>
            <a:ext cx="3465929" cy="1535433"/>
          </a:xfrm>
          <a:prstGeom prst="rect">
            <a:avLst/>
          </a:prstGeom>
          <a:noFill/>
          <a:ln w="9525">
            <a:noFill/>
            <a:miter lim="800000"/>
            <a:headEnd/>
            <a:tailEnd/>
          </a:ln>
        </p:spPr>
      </p:pic>
      <p:pic>
        <p:nvPicPr>
          <p:cNvPr id="18" name="图片 10">
            <a:extLst>
              <a:ext uri="{FF2B5EF4-FFF2-40B4-BE49-F238E27FC236}">
                <a16:creationId xmlns:a16="http://schemas.microsoft.com/office/drawing/2014/main" id="{C1F62780-9B90-4BC8-8E69-3B1BA74CE61E}"/>
              </a:ext>
            </a:extLst>
          </p:cNvPr>
          <p:cNvPicPr>
            <a:picLocks noChangeAspect="1"/>
          </p:cNvPicPr>
          <p:nvPr/>
        </p:nvPicPr>
        <p:blipFill>
          <a:blip r:embed="rId4"/>
          <a:stretch>
            <a:fillRect/>
          </a:stretch>
        </p:blipFill>
        <p:spPr>
          <a:xfrm>
            <a:off x="267022" y="4538827"/>
            <a:ext cx="3302291" cy="1332202"/>
          </a:xfrm>
          <a:prstGeom prst="rect">
            <a:avLst/>
          </a:prstGeom>
        </p:spPr>
      </p:pic>
      <p:sp>
        <p:nvSpPr>
          <p:cNvPr id="19" name="文本框 9"/>
          <p:cNvSpPr txBox="1"/>
          <p:nvPr/>
        </p:nvSpPr>
        <p:spPr>
          <a:xfrm>
            <a:off x="4185774" y="1766632"/>
            <a:ext cx="7454023" cy="369332"/>
          </a:xfrm>
          <a:prstGeom prst="rect">
            <a:avLst/>
          </a:prstGeom>
          <a:noFill/>
        </p:spPr>
        <p:txBody>
          <a:bodyPr wrap="square" lIns="0" tIns="0" rIns="0" bIns="0" rtlCol="0">
            <a:spAutoFit/>
          </a:bodyPr>
          <a:lstStyle/>
          <a:p>
            <a:pPr defTabSz="914478" eaLnBrk="1" fontAlgn="auto" hangingPunct="1">
              <a:spcBef>
                <a:spcPts val="0"/>
              </a:spcBef>
              <a:spcAft>
                <a:spcPts val="0"/>
              </a:spcAft>
            </a:pPr>
            <a:r>
              <a:rPr kumimoji="1" lang="en-US" altLang="zh-CN" sz="1200" b="1" dirty="0">
                <a:solidFill>
                  <a:srgbClr val="000000"/>
                </a:solidFill>
                <a:latin typeface="Microsoft YaHei" panose="020B0503020204020204" pitchFamily="34" charset="-122"/>
                <a:ea typeface="Microsoft YaHei" panose="020B0503020204020204" pitchFamily="34" charset="-122"/>
                <a:cs typeface="+mn-cs"/>
              </a:rPr>
              <a:t>Target of the use cases:</a:t>
            </a:r>
            <a:r>
              <a:rPr kumimoji="1" lang="en-US" altLang="zh-CN" sz="1200" dirty="0">
                <a:solidFill>
                  <a:srgbClr val="000000"/>
                </a:solidFill>
                <a:latin typeface="Microsoft YaHei" panose="020B0503020204020204" pitchFamily="34" charset="-122"/>
                <a:ea typeface="Microsoft YaHei" panose="020B0503020204020204" pitchFamily="34" charset="-122"/>
                <a:cs typeface="+mn-cs"/>
              </a:rPr>
              <a:t> data rate aggregation, duplication, etc.</a:t>
            </a:r>
          </a:p>
          <a:p>
            <a:pPr marL="285750" indent="-285750" defTabSz="914478" eaLnBrk="1" fontAlgn="auto" hangingPunct="1">
              <a:spcBef>
                <a:spcPts val="0"/>
              </a:spcBef>
              <a:spcAft>
                <a:spcPts val="0"/>
              </a:spcAft>
              <a:buFont typeface="Arial" panose="020B0604020202020204" pitchFamily="34" charset="0"/>
              <a:buChar char="•"/>
            </a:pPr>
            <a:r>
              <a:rPr kumimoji="1" lang="en-US" altLang="zh-CN" sz="1200" dirty="0">
                <a:solidFill>
                  <a:srgbClr val="000000"/>
                </a:solidFill>
                <a:latin typeface="Microsoft YaHei" panose="020B0503020204020204" pitchFamily="34" charset="-122"/>
                <a:ea typeface="Microsoft YaHei" panose="020B0503020204020204" pitchFamily="34" charset="-122"/>
                <a:cs typeface="+mn-cs"/>
              </a:rPr>
              <a:t>NR+NR CA/EN-DC can already support the targeted use cases</a:t>
            </a:r>
            <a:endParaRPr kumimoji="1" lang="zh-CN" altLang="en-US" sz="1200" dirty="0">
              <a:solidFill>
                <a:srgbClr val="000000"/>
              </a:solidFill>
              <a:latin typeface="Microsoft YaHei" panose="020B0503020204020204" pitchFamily="34" charset="-122"/>
              <a:ea typeface="Microsoft YaHei" panose="020B0503020204020204" pitchFamily="34" charset="-122"/>
              <a:cs typeface="+mn-cs"/>
            </a:endParaRPr>
          </a:p>
        </p:txBody>
      </p:sp>
      <p:sp>
        <p:nvSpPr>
          <p:cNvPr id="20" name="矩形 11"/>
          <p:cNvSpPr/>
          <p:nvPr/>
        </p:nvSpPr>
        <p:spPr>
          <a:xfrm>
            <a:off x="4120395" y="5493499"/>
            <a:ext cx="7824028" cy="984885"/>
          </a:xfrm>
          <a:prstGeom prst="rect">
            <a:avLst/>
          </a:prstGeom>
        </p:spPr>
        <p:txBody>
          <a:bodyPr wrap="square">
            <a:spAutoFit/>
          </a:bodyPr>
          <a:lstStyle/>
          <a:p>
            <a:pPr marL="0" lvl="1" defTabSz="914478" fontAlgn="auto">
              <a:spcBef>
                <a:spcPts val="600"/>
              </a:spcBef>
              <a:spcAft>
                <a:spcPts val="600"/>
              </a:spcAft>
            </a:pPr>
            <a:r>
              <a:rPr lang="en-US" altLang="zh-CN" sz="1200" b="1" dirty="0">
                <a:solidFill>
                  <a:srgbClr val="1D1D1A"/>
                </a:solidFill>
                <a:latin typeface="微软雅黑" panose="020B0503020204020204" pitchFamily="34" charset="-122"/>
                <a:ea typeface="微软雅黑" panose="020B0503020204020204" pitchFamily="34" charset="-122"/>
                <a:cs typeface="+mn-cs"/>
              </a:rPr>
              <a:t>Observation 1: </a:t>
            </a:r>
            <a:r>
              <a:rPr lang="en-US" altLang="zh-CN" sz="1200" dirty="0">
                <a:solidFill>
                  <a:srgbClr val="1D1D1A"/>
                </a:solidFill>
                <a:latin typeface="微软雅黑" panose="020B0503020204020204" pitchFamily="34" charset="-122"/>
                <a:ea typeface="微软雅黑" panose="020B0503020204020204" pitchFamily="34" charset="-122"/>
                <a:cs typeface="+mn-cs"/>
              </a:rPr>
              <a:t>existing NR-NR CA/EN-DC can well support the use case with superior performance </a:t>
            </a:r>
            <a:r>
              <a:rPr lang="en-US" altLang="zh-CN" sz="1200" b="1" dirty="0">
                <a:solidFill>
                  <a:srgbClr val="1D1D1A"/>
                </a:solidFill>
                <a:latin typeface="微软雅黑" panose="020B0503020204020204" pitchFamily="34" charset="-122"/>
                <a:ea typeface="微软雅黑" panose="020B0503020204020204" pitchFamily="34" charset="-122"/>
                <a:cs typeface="+mn-cs"/>
              </a:rPr>
              <a:t>Observation 2: </a:t>
            </a:r>
            <a:r>
              <a:rPr lang="en-US" altLang="zh-CN" sz="1200" dirty="0">
                <a:solidFill>
                  <a:srgbClr val="1D1D1A"/>
                </a:solidFill>
                <a:latin typeface="微软雅黑" panose="020B0503020204020204" pitchFamily="34" charset="-122"/>
                <a:ea typeface="微软雅黑" panose="020B0503020204020204" pitchFamily="34" charset="-122"/>
                <a:cs typeface="+mn-cs"/>
              </a:rPr>
              <a:t>no clear motivation for the UE to select two PLMNs at the same time. </a:t>
            </a:r>
            <a:r>
              <a:rPr lang="en-GB" altLang="zh-CN" sz="1200" dirty="0">
                <a:solidFill>
                  <a:srgbClr val="1D1D1A"/>
                </a:solidFill>
                <a:latin typeface="微软雅黑" panose="020B0503020204020204" pitchFamily="34" charset="-122"/>
                <a:ea typeface="微软雅黑" panose="020B0503020204020204" pitchFamily="34" charset="-122"/>
                <a:cs typeface="+mn-cs"/>
              </a:rPr>
              <a:t> It would introduce a dramatic change to UE arch. and assumptions of 5GS late in the 5G lifecycle.</a:t>
            </a:r>
            <a:endParaRPr lang="en-US" altLang="zh-CN" sz="1200" dirty="0">
              <a:solidFill>
                <a:srgbClr val="1D1D1A"/>
              </a:solidFill>
              <a:latin typeface="微软雅黑" panose="020B0503020204020204" pitchFamily="34" charset="-122"/>
              <a:ea typeface="微软雅黑" panose="020B0503020204020204" pitchFamily="34" charset="-122"/>
              <a:cs typeface="+mn-cs"/>
            </a:endParaRPr>
          </a:p>
          <a:p>
            <a:pPr marL="0" lvl="1" defTabSz="914478" fontAlgn="auto">
              <a:spcBef>
                <a:spcPts val="600"/>
              </a:spcBef>
              <a:spcAft>
                <a:spcPts val="600"/>
              </a:spcAft>
            </a:pPr>
            <a:r>
              <a:rPr lang="en-US" altLang="zh-CN" sz="1200" b="1" dirty="0">
                <a:solidFill>
                  <a:schemeClr val="accent6"/>
                </a:solidFill>
                <a:latin typeface="微软雅黑" panose="020B0503020204020204" pitchFamily="34" charset="-122"/>
                <a:ea typeface="微软雅黑" panose="020B0503020204020204" pitchFamily="34" charset="-122"/>
                <a:cs typeface="+mn-cs"/>
              </a:rPr>
              <a:t>Conclusion:  </a:t>
            </a:r>
            <a:r>
              <a:rPr lang="en-US" altLang="zh-CN" sz="1200" b="1" dirty="0">
                <a:latin typeface="微软雅黑" panose="020B0503020204020204" pitchFamily="34" charset="-122"/>
                <a:ea typeface="微软雅黑" panose="020B0503020204020204" pitchFamily="34" charset="-122"/>
                <a:cs typeface="+mn-cs"/>
              </a:rPr>
              <a:t>No new requirement is needed for UC Group 2. </a:t>
            </a:r>
          </a:p>
        </p:txBody>
      </p:sp>
      <p:graphicFrame>
        <p:nvGraphicFramePr>
          <p:cNvPr id="21" name="表格 12"/>
          <p:cNvGraphicFramePr>
            <a:graphicFrameLocks noGrp="1"/>
          </p:cNvGraphicFramePr>
          <p:nvPr>
            <p:extLst>
              <p:ext uri="{D42A27DB-BD31-4B8C-83A1-F6EECF244321}">
                <p14:modId xmlns:p14="http://schemas.microsoft.com/office/powerpoint/2010/main" val="1537144283"/>
              </p:ext>
            </p:extLst>
          </p:nvPr>
        </p:nvGraphicFramePr>
        <p:xfrm>
          <a:off x="4185774" y="2182252"/>
          <a:ext cx="7637007" cy="2885440"/>
        </p:xfrm>
        <a:graphic>
          <a:graphicData uri="http://schemas.openxmlformats.org/drawingml/2006/table">
            <a:tbl>
              <a:tblPr firstRow="1" bandRow="1"/>
              <a:tblGrid>
                <a:gridCol w="2394523">
                  <a:extLst>
                    <a:ext uri="{9D8B030D-6E8A-4147-A177-3AD203B41FA5}">
                      <a16:colId xmlns:a16="http://schemas.microsoft.com/office/drawing/2014/main" val="20000"/>
                    </a:ext>
                  </a:extLst>
                </a:gridCol>
                <a:gridCol w="2561197">
                  <a:extLst>
                    <a:ext uri="{9D8B030D-6E8A-4147-A177-3AD203B41FA5}">
                      <a16:colId xmlns:a16="http://schemas.microsoft.com/office/drawing/2014/main" val="20001"/>
                    </a:ext>
                  </a:extLst>
                </a:gridCol>
                <a:gridCol w="2681287">
                  <a:extLst>
                    <a:ext uri="{9D8B030D-6E8A-4147-A177-3AD203B41FA5}">
                      <a16:colId xmlns:a16="http://schemas.microsoft.com/office/drawing/2014/main" val="20002"/>
                    </a:ext>
                  </a:extLst>
                </a:gridCol>
              </a:tblGrid>
              <a:tr h="197047">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latin typeface="微软雅黑" panose="020B0503020204020204" pitchFamily="34" charset="-122"/>
                          <a:ea typeface="微软雅黑" panose="020B0503020204020204" pitchFamily="34" charset="-122"/>
                          <a:cs typeface="+mn-cs"/>
                        </a:rPr>
                        <a:t>Potential performance</a:t>
                      </a:r>
                      <a:endParaRPr lang="zh-CN" altLang="en-US" sz="900" b="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latin typeface="微软雅黑" panose="020B0503020204020204" pitchFamily="34" charset="-122"/>
                          <a:ea typeface="微软雅黑" panose="020B0503020204020204" pitchFamily="34" charset="-122"/>
                          <a:cs typeface="+mn-cs"/>
                        </a:rPr>
                        <a:t>NR+NR, intra PLMN</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kern="1200" dirty="0">
                          <a:solidFill>
                            <a:schemeClr val="tx1"/>
                          </a:solidFill>
                          <a:latin typeface="微软雅黑" panose="020B0503020204020204" pitchFamily="34" charset="-122"/>
                          <a:ea typeface="微软雅黑" panose="020B0503020204020204" pitchFamily="34" charset="-122"/>
                          <a:cs typeface="+mn-cs"/>
                        </a:rPr>
                        <a:t>NR+LTE, intra PLMN</a:t>
                      </a:r>
                      <a:endParaRPr lang="zh-CN" altLang="en-US" sz="900" b="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bg1"/>
                          </a:solidFill>
                          <a:latin typeface="Calibri" panose="020F0502020204030204"/>
                        </a:defRPr>
                      </a:lvl1pPr>
                      <a:lvl2pPr marL="457200" algn="l" defTabSz="914400" rtl="0" eaLnBrk="1" latinLnBrk="0" hangingPunct="1">
                        <a:defRPr sz="1800" b="1" kern="1200">
                          <a:solidFill>
                            <a:schemeClr val="bg1"/>
                          </a:solidFill>
                          <a:latin typeface="Calibri" panose="020F0502020204030204"/>
                        </a:defRPr>
                      </a:lvl2pPr>
                      <a:lvl3pPr marL="914400" algn="l" defTabSz="914400" rtl="0" eaLnBrk="1" latinLnBrk="0" hangingPunct="1">
                        <a:defRPr sz="1800" b="1" kern="1200">
                          <a:solidFill>
                            <a:schemeClr val="bg1"/>
                          </a:solidFill>
                          <a:latin typeface="Calibri" panose="020F0502020204030204"/>
                        </a:defRPr>
                      </a:lvl3pPr>
                      <a:lvl4pPr marL="1371600" algn="l" defTabSz="914400" rtl="0" eaLnBrk="1" latinLnBrk="0" hangingPunct="1">
                        <a:defRPr sz="1800" b="1" kern="1200">
                          <a:solidFill>
                            <a:schemeClr val="bg1"/>
                          </a:solidFill>
                          <a:latin typeface="Calibri" panose="020F0502020204030204"/>
                        </a:defRPr>
                      </a:lvl4pPr>
                      <a:lvl5pPr marL="1828800" algn="l" defTabSz="914400" rtl="0" eaLnBrk="1" latinLnBrk="0" hangingPunct="1">
                        <a:defRPr sz="1800" b="1" kern="1200">
                          <a:solidFill>
                            <a:schemeClr val="bg1"/>
                          </a:solidFill>
                          <a:latin typeface="Calibri" panose="020F0502020204030204"/>
                        </a:defRPr>
                      </a:lvl5pPr>
                      <a:lvl6pPr marL="2286000" algn="l" defTabSz="914400" rtl="0" eaLnBrk="1" latinLnBrk="0" hangingPunct="1">
                        <a:defRPr sz="1800" b="1" kern="1200">
                          <a:solidFill>
                            <a:schemeClr val="bg1"/>
                          </a:solidFill>
                          <a:latin typeface="Calibri" panose="020F0502020204030204"/>
                        </a:defRPr>
                      </a:lvl6pPr>
                      <a:lvl7pPr marL="2743200" algn="l" defTabSz="914400" rtl="0" eaLnBrk="1" latinLnBrk="0" hangingPunct="1">
                        <a:defRPr sz="1800" b="1" kern="1200">
                          <a:solidFill>
                            <a:schemeClr val="bg1"/>
                          </a:solidFill>
                          <a:latin typeface="Calibri" panose="020F0502020204030204"/>
                        </a:defRPr>
                      </a:lvl7pPr>
                      <a:lvl8pPr marL="3200400" algn="l" defTabSz="914400" rtl="0" eaLnBrk="1" latinLnBrk="0" hangingPunct="1">
                        <a:defRPr sz="1800" b="1" kern="1200">
                          <a:solidFill>
                            <a:schemeClr val="bg1"/>
                          </a:solidFill>
                          <a:latin typeface="Calibri" panose="020F0502020204030204"/>
                        </a:defRPr>
                      </a:lvl8pPr>
                      <a:lvl9pPr marL="3657600" algn="l" defTabSz="914400" rtl="0" eaLnBrk="1" latinLnBrk="0" hangingPunct="1">
                        <a:defRPr sz="1800" b="1" kern="1200">
                          <a:solidFill>
                            <a:schemeClr val="bg1"/>
                          </a:solidFill>
                          <a:latin typeface="Calibri" panose="020F0502020204030204"/>
                        </a:defRPr>
                      </a:lvl9pPr>
                    </a:lstStyle>
                    <a:p>
                      <a:pPr algn="ctr"/>
                      <a:r>
                        <a:rPr lang="en-US" altLang="zh-CN" sz="900" b="0" dirty="0">
                          <a:solidFill>
                            <a:schemeClr val="tx1"/>
                          </a:solidFill>
                          <a:latin typeface="微软雅黑" panose="020B0503020204020204" pitchFamily="34" charset="-122"/>
                          <a:ea typeface="微软雅黑" panose="020B0503020204020204" pitchFamily="34" charset="-122"/>
                        </a:rPr>
                        <a:t>NR-NR CA</a:t>
                      </a:r>
                    </a:p>
                    <a:p>
                      <a:pPr algn="ctr"/>
                      <a:r>
                        <a:rPr lang="en-US" altLang="zh-CN" sz="900" b="0" dirty="0">
                          <a:solidFill>
                            <a:schemeClr val="tx1"/>
                          </a:solidFill>
                          <a:latin typeface="微软雅黑" panose="020B0503020204020204" pitchFamily="34" charset="-122"/>
                          <a:ea typeface="微软雅黑" panose="020B0503020204020204" pitchFamily="34" charset="-122"/>
                        </a:rPr>
                        <a:t>EN-DC</a:t>
                      </a:r>
                      <a:endParaRPr lang="zh-CN" altLang="en-US" sz="9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24201">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Efficient radio resource utilization</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ctr"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X</a:t>
                      </a:r>
                    </a:p>
                    <a:p>
                      <a:pPr marL="0" algn="ctr"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Potential interference</a:t>
                      </a:r>
                      <a:r>
                        <a:rPr lang="en-US" altLang="zh-CN" sz="900" kern="1200" baseline="0" dirty="0">
                          <a:solidFill>
                            <a:schemeClr val="tx1"/>
                          </a:solidFill>
                          <a:latin typeface="微软雅黑" panose="020B0503020204020204" pitchFamily="34" charset="-122"/>
                          <a:ea typeface="微软雅黑" panose="020B0503020204020204" pitchFamily="34" charset="-122"/>
                          <a:cs typeface="+mn-cs"/>
                        </a:rPr>
                        <a:t> and performance degrade</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900" b="0" dirty="0">
                          <a:latin typeface="微软雅黑" panose="020B0503020204020204" pitchFamily="34" charset="-122"/>
                          <a:ea typeface="微软雅黑" panose="020B0503020204020204" pitchFamily="34" charset="-122"/>
                          <a:cs typeface="Calibri" panose="020F0502020204030204" pitchFamily="34" charset="0"/>
                        </a:rPr>
                        <a:t>√</a:t>
                      </a:r>
                      <a:endParaRPr lang="zh-CN" altLang="en-US" sz="900" b="0" dirty="0">
                        <a:latin typeface="微软雅黑" panose="020B0503020204020204" pitchFamily="34" charset="-122"/>
                        <a:ea typeface="微软雅黑" panose="020B0503020204020204" pitchFamily="34" charset="-122"/>
                      </a:endParaRPr>
                    </a:p>
                    <a:p>
                      <a:pPr algn="ctr"/>
                      <a:r>
                        <a:rPr lang="en-US" altLang="zh-CN" sz="900" i="1" dirty="0">
                          <a:latin typeface="微软雅黑" panose="020B0503020204020204" pitchFamily="34" charset="-122"/>
                          <a:ea typeface="微软雅黑" panose="020B0503020204020204" pitchFamily="34" charset="-122"/>
                        </a:rPr>
                        <a:t>Considering</a:t>
                      </a:r>
                      <a:r>
                        <a:rPr lang="en-US" altLang="zh-CN" sz="900" i="1" baseline="0" dirty="0">
                          <a:latin typeface="微软雅黑" panose="020B0503020204020204" pitchFamily="34" charset="-122"/>
                          <a:ea typeface="微软雅黑" panose="020B0503020204020204" pitchFamily="34" charset="-122"/>
                        </a:rPr>
                        <a:t> spectral efficiency, achievable data rate etc.</a:t>
                      </a:r>
                      <a:endParaRPr lang="zh-CN" altLang="en-US" sz="900" dirty="0">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Efficient utilization of terminal AS capabilities</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ctr"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X</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900" b="0" dirty="0">
                          <a:latin typeface="微软雅黑" panose="020B0503020204020204" pitchFamily="34" charset="-122"/>
                          <a:ea typeface="微软雅黑" panose="020B0503020204020204" pitchFamily="34" charset="-122"/>
                          <a:cs typeface="Calibri" panose="020F0502020204030204" pitchFamily="34" charset="0"/>
                        </a:rPr>
                        <a:t>√</a:t>
                      </a:r>
                      <a:endParaRPr lang="en-US" altLang="zh-CN" sz="900" b="0" dirty="0">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b="0" i="1" dirty="0">
                          <a:latin typeface="微软雅黑" panose="020B0503020204020204" pitchFamily="34" charset="-122"/>
                          <a:ea typeface="微软雅黑" panose="020B0503020204020204" pitchFamily="34" charset="-122"/>
                          <a:cs typeface="Calibri" panose="020F0502020204030204" pitchFamily="34" charset="0"/>
                        </a:rPr>
                        <a:t>Terminal capabilities</a:t>
                      </a:r>
                      <a:r>
                        <a:rPr lang="en-US" altLang="zh-CN" sz="900" b="0" i="1" baseline="0" dirty="0">
                          <a:latin typeface="微软雅黑" panose="020B0503020204020204" pitchFamily="34" charset="-122"/>
                          <a:ea typeface="微软雅黑" panose="020B0503020204020204" pitchFamily="34" charset="-122"/>
                          <a:cs typeface="Calibri" panose="020F0502020204030204" pitchFamily="34" charset="0"/>
                        </a:rPr>
                        <a:t> are aware and coordinated by RAN</a:t>
                      </a:r>
                      <a:endParaRPr lang="zh-CN" altLang="en-US" sz="900" i="1" dirty="0">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900" kern="1200" baseline="0" dirty="0">
                          <a:solidFill>
                            <a:schemeClr val="tx1"/>
                          </a:solidFill>
                          <a:latin typeface="微软雅黑" panose="020B0503020204020204" pitchFamily="34" charset="-122"/>
                          <a:ea typeface="微软雅黑" panose="020B0503020204020204" pitchFamily="34" charset="-122"/>
                          <a:cs typeface="+mn-cs"/>
                        </a:rPr>
                        <a:t>Traffic routing policy</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X</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p>
                      <a:pPr marL="0" algn="ctr"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Static, low accuracy</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i="1" kern="1200" dirty="0">
                          <a:solidFill>
                            <a:schemeClr val="tx1"/>
                          </a:solidFill>
                          <a:latin typeface="微软雅黑" panose="020B0503020204020204" pitchFamily="34" charset="-122"/>
                          <a:ea typeface="微软雅黑" panose="020B0503020204020204" pitchFamily="34" charset="-122"/>
                          <a:cs typeface="+mn-cs"/>
                        </a:rPr>
                        <a:t>No sufficient RAN information</a:t>
                      </a:r>
                      <a:endParaRPr lang="zh-CN" altLang="en-US" sz="900" i="1"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900" b="0" dirty="0">
                          <a:latin typeface="微软雅黑" panose="020B0503020204020204" pitchFamily="34" charset="-122"/>
                          <a:ea typeface="微软雅黑" panose="020B0503020204020204" pitchFamily="34" charset="-122"/>
                          <a:cs typeface="Calibri" panose="020F0502020204030204" pitchFamily="34" charset="0"/>
                        </a:rPr>
                        <a:t>√</a:t>
                      </a:r>
                      <a:endParaRPr lang="en-US" altLang="zh-CN" sz="900" b="0" dirty="0">
                        <a:latin typeface="微软雅黑" panose="020B0503020204020204" pitchFamily="34" charset="-122"/>
                        <a:ea typeface="微软雅黑" panose="020B0503020204020204" pitchFamily="34" charset="-122"/>
                        <a:cs typeface="Calibri" panose="020F0502020204030204" pitchFamily="34" charset="0"/>
                      </a:endParaRPr>
                    </a:p>
                    <a:p>
                      <a:pPr algn="ctr"/>
                      <a:r>
                        <a:rPr lang="en-US" altLang="zh-CN" sz="900" dirty="0">
                          <a:latin typeface="微软雅黑" panose="020B0503020204020204" pitchFamily="34" charset="-122"/>
                          <a:ea typeface="微软雅黑" panose="020B0503020204020204" pitchFamily="34" charset="-122"/>
                        </a:rPr>
                        <a:t>Dynamic, high accuracy</a:t>
                      </a:r>
                    </a:p>
                    <a:p>
                      <a:pPr algn="ctr"/>
                      <a:r>
                        <a:rPr lang="en-US" altLang="zh-CN" sz="900" i="1" dirty="0">
                          <a:latin typeface="微软雅黑" panose="020B0503020204020204" pitchFamily="34" charset="-122"/>
                          <a:ea typeface="微软雅黑" panose="020B0503020204020204" pitchFamily="34" charset="-122"/>
                        </a:rPr>
                        <a:t>Considering</a:t>
                      </a:r>
                      <a:r>
                        <a:rPr lang="en-US" altLang="zh-CN" sz="900" i="1" baseline="0" dirty="0">
                          <a:latin typeface="微软雅黑" panose="020B0503020204020204" pitchFamily="34" charset="-122"/>
                          <a:ea typeface="微软雅黑" panose="020B0503020204020204" pitchFamily="34" charset="-122"/>
                        </a:rPr>
                        <a:t> cell load, </a:t>
                      </a:r>
                      <a:r>
                        <a:rPr lang="en-US" altLang="zh-CN" sz="900" i="1" baseline="0" dirty="0" err="1">
                          <a:latin typeface="微软雅黑" panose="020B0503020204020204" pitchFamily="34" charset="-122"/>
                          <a:ea typeface="微软雅黑" panose="020B0503020204020204" pitchFamily="34" charset="-122"/>
                        </a:rPr>
                        <a:t>QoS</a:t>
                      </a:r>
                      <a:r>
                        <a:rPr lang="en-US" altLang="zh-CN" sz="900" i="1" baseline="0" dirty="0">
                          <a:latin typeface="微软雅黑" panose="020B0503020204020204" pitchFamily="34" charset="-122"/>
                          <a:ea typeface="微软雅黑" panose="020B0503020204020204" pitchFamily="34" charset="-122"/>
                        </a:rPr>
                        <a:t> etc.</a:t>
                      </a:r>
                      <a:endParaRPr lang="zh-CN" altLang="en-US" sz="900" i="1" dirty="0">
                        <a:latin typeface="微软雅黑" panose="020B0503020204020204" pitchFamily="34" charset="-122"/>
                        <a:ea typeface="微软雅黑" panose="020B0503020204020204" pitchFamily="34" charset="-122"/>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Additional specification impacts and UE/system complexity</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X</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Dual cells (re)selection</a:t>
                      </a:r>
                      <a:r>
                        <a:rPr lang="en-US" altLang="zh-CN" sz="900" b="1" kern="1200" dirty="0">
                          <a:solidFill>
                            <a:srgbClr val="C00000"/>
                          </a:solidFill>
                          <a:latin typeface="微软雅黑" panose="020B0503020204020204" pitchFamily="34" charset="-122"/>
                          <a:ea typeface="微软雅黑" panose="020B0503020204020204" pitchFamily="34" charset="-122"/>
                          <a:cs typeface="+mn-cs"/>
                        </a:rPr>
                        <a:t>*</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Dual RRC connection</a:t>
                      </a:r>
                      <a:r>
                        <a:rPr lang="en-US" altLang="zh-CN" sz="900" b="1" kern="1200" dirty="0">
                          <a:solidFill>
                            <a:srgbClr val="C00000"/>
                          </a:solidFill>
                          <a:latin typeface="微软雅黑" panose="020B0503020204020204" pitchFamily="34" charset="-122"/>
                          <a:ea typeface="微软雅黑" panose="020B0503020204020204" pitchFamily="34" charset="-122"/>
                          <a:cs typeface="+mn-cs"/>
                        </a:rPr>
                        <a:t>*</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Dual registration for MM,</a:t>
                      </a:r>
                      <a:r>
                        <a:rPr lang="en-US" altLang="zh-CN" sz="900" kern="1200" baseline="0" dirty="0">
                          <a:solidFill>
                            <a:schemeClr val="tx1"/>
                          </a:solidFill>
                          <a:latin typeface="微软雅黑" panose="020B0503020204020204" pitchFamily="34" charset="-122"/>
                          <a:ea typeface="微软雅黑" panose="020B0503020204020204" pitchFamily="34" charset="-122"/>
                          <a:cs typeface="+mn-cs"/>
                        </a:rPr>
                        <a:t> SM</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zh-CN" altLang="en-US" sz="900" b="0" dirty="0">
                          <a:latin typeface="微软雅黑" panose="020B0503020204020204" pitchFamily="34" charset="-122"/>
                          <a:ea typeface="微软雅黑" panose="020B0503020204020204" pitchFamily="34" charset="-122"/>
                          <a:cs typeface="Calibri" panose="020F0502020204030204" pitchFamily="34" charset="0"/>
                        </a:rPr>
                        <a:t>√</a:t>
                      </a:r>
                      <a:endParaRPr lang="en-US" altLang="zh-CN" sz="900" b="0" dirty="0">
                        <a:latin typeface="微软雅黑" panose="020B0503020204020204" pitchFamily="34" charset="-122"/>
                        <a:ea typeface="微软雅黑" panose="020B0503020204020204" pitchFamily="34" charset="-122"/>
                        <a:cs typeface="Calibri" panose="020F0502020204030204" pitchFamily="34" charset="0"/>
                      </a:endParaRP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none</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70840">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algn="l" defTabSz="1187798" rtl="0" eaLnBrk="1" latinLnBrk="0" hangingPunct="1"/>
                      <a:r>
                        <a:rPr lang="en-US" altLang="zh-CN" sz="900" kern="1200" dirty="0">
                          <a:solidFill>
                            <a:schemeClr val="tx1"/>
                          </a:solidFill>
                          <a:latin typeface="微软雅黑" panose="020B0503020204020204" pitchFamily="34" charset="-122"/>
                          <a:ea typeface="微软雅黑" panose="020B0503020204020204" pitchFamily="34" charset="-122"/>
                          <a:cs typeface="+mn-cs"/>
                        </a:rPr>
                        <a:t>Additional deployment complexity</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Coordination among</a:t>
                      </a:r>
                      <a:r>
                        <a:rPr lang="en-US" altLang="zh-CN" sz="900" kern="1200" baseline="0" dirty="0">
                          <a:solidFill>
                            <a:schemeClr val="tx1"/>
                          </a:solidFill>
                          <a:latin typeface="微软雅黑" panose="020B0503020204020204" pitchFamily="34" charset="-122"/>
                          <a:ea typeface="微软雅黑" panose="020B0503020204020204" pitchFamily="34" charset="-122"/>
                          <a:cs typeface="+mn-cs"/>
                        </a:rPr>
                        <a:t> 2~3</a:t>
                      </a:r>
                      <a:r>
                        <a:rPr lang="en-US" altLang="zh-CN" sz="900" kern="1200" dirty="0">
                          <a:solidFill>
                            <a:schemeClr val="tx1"/>
                          </a:solidFill>
                          <a:latin typeface="微软雅黑" panose="020B0503020204020204" pitchFamily="34" charset="-122"/>
                          <a:ea typeface="微软雅黑" panose="020B0503020204020204" pitchFamily="34" charset="-122"/>
                          <a:cs typeface="+mn-cs"/>
                        </a:rPr>
                        <a:t> operators</a:t>
                      </a:r>
                      <a:r>
                        <a:rPr lang="en-US" altLang="zh-CN" sz="900" b="1" kern="1200" dirty="0">
                          <a:solidFill>
                            <a:srgbClr val="C00000"/>
                          </a:solidFill>
                          <a:latin typeface="微软雅黑" panose="020B0503020204020204" pitchFamily="34" charset="-122"/>
                          <a:ea typeface="微软雅黑" panose="020B0503020204020204" pitchFamily="34" charset="-122"/>
                          <a:cs typeface="+mn-cs"/>
                        </a:rPr>
                        <a:t>*</a:t>
                      </a:r>
                      <a:r>
                        <a:rPr lang="zh-CN" altLang="en-US" sz="900" b="1" kern="1200" dirty="0">
                          <a:solidFill>
                            <a:srgbClr val="C00000"/>
                          </a:solidFill>
                          <a:latin typeface="微软雅黑" panose="020B0503020204020204" pitchFamily="34" charset="-122"/>
                          <a:ea typeface="微软雅黑" panose="020B0503020204020204" pitchFamily="34" charset="-122"/>
                          <a:cs typeface="+mn-cs"/>
                        </a:rPr>
                        <a:t>*</a:t>
                      </a:r>
                      <a:endParaRPr lang="en-US" altLang="zh-CN"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panose="020F0502020204030204"/>
                        </a:defRPr>
                      </a:lvl1pPr>
                      <a:lvl2pPr marL="457200" algn="l" defTabSz="914400" rtl="0" eaLnBrk="1" latinLnBrk="0" hangingPunct="1">
                        <a:defRPr sz="1800" kern="1200">
                          <a:solidFill>
                            <a:schemeClr val="tx1"/>
                          </a:solidFill>
                          <a:latin typeface="Calibri" panose="020F0502020204030204"/>
                        </a:defRPr>
                      </a:lvl2pPr>
                      <a:lvl3pPr marL="914400" algn="l" defTabSz="914400" rtl="0" eaLnBrk="1" latinLnBrk="0" hangingPunct="1">
                        <a:defRPr sz="1800" kern="1200">
                          <a:solidFill>
                            <a:schemeClr val="tx1"/>
                          </a:solidFill>
                          <a:latin typeface="Calibri" panose="020F0502020204030204"/>
                        </a:defRPr>
                      </a:lvl3pPr>
                      <a:lvl4pPr marL="1371600" algn="l" defTabSz="914400" rtl="0" eaLnBrk="1" latinLnBrk="0" hangingPunct="1">
                        <a:defRPr sz="1800" kern="1200">
                          <a:solidFill>
                            <a:schemeClr val="tx1"/>
                          </a:solidFill>
                          <a:latin typeface="Calibri" panose="020F0502020204030204"/>
                        </a:defRPr>
                      </a:lvl4pPr>
                      <a:lvl5pPr marL="1828800" algn="l" defTabSz="914400" rtl="0" eaLnBrk="1" latinLnBrk="0" hangingPunct="1">
                        <a:defRPr sz="1800" kern="1200">
                          <a:solidFill>
                            <a:schemeClr val="tx1"/>
                          </a:solidFill>
                          <a:latin typeface="Calibri" panose="020F0502020204030204"/>
                        </a:defRPr>
                      </a:lvl5pPr>
                      <a:lvl6pPr marL="2286000" algn="l" defTabSz="914400" rtl="0" eaLnBrk="1" latinLnBrk="0" hangingPunct="1">
                        <a:defRPr sz="1800" kern="1200">
                          <a:solidFill>
                            <a:schemeClr val="tx1"/>
                          </a:solidFill>
                          <a:latin typeface="Calibri" panose="020F0502020204030204"/>
                        </a:defRPr>
                      </a:lvl6pPr>
                      <a:lvl7pPr marL="2743200" algn="l" defTabSz="914400" rtl="0" eaLnBrk="1" latinLnBrk="0" hangingPunct="1">
                        <a:defRPr sz="1800" kern="1200">
                          <a:solidFill>
                            <a:schemeClr val="tx1"/>
                          </a:solidFill>
                          <a:latin typeface="Calibri" panose="020F0502020204030204"/>
                        </a:defRPr>
                      </a:lvl7pPr>
                      <a:lvl8pPr marL="3200400" algn="l" defTabSz="914400" rtl="0" eaLnBrk="1" latinLnBrk="0" hangingPunct="1">
                        <a:defRPr sz="1800" kern="1200">
                          <a:solidFill>
                            <a:schemeClr val="tx1"/>
                          </a:solidFill>
                          <a:latin typeface="Calibri" panose="020F0502020204030204"/>
                        </a:defRPr>
                      </a:lvl8pPr>
                      <a:lvl9pPr marL="3657600" algn="l" defTabSz="914400" rtl="0" eaLnBrk="1" latinLnBrk="0" hangingPunct="1">
                        <a:defRPr sz="1800" kern="1200">
                          <a:solidFill>
                            <a:schemeClr val="tx1"/>
                          </a:solidFill>
                          <a:latin typeface="Calibri" panose="020F0502020204030204"/>
                        </a:defRPr>
                      </a:lvl9p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latin typeface="微软雅黑" panose="020B0503020204020204" pitchFamily="34" charset="-122"/>
                          <a:ea typeface="微软雅黑" panose="020B0503020204020204" pitchFamily="34" charset="-122"/>
                          <a:cs typeface="+mn-cs"/>
                        </a:rPr>
                        <a:t>none</a:t>
                      </a:r>
                      <a:endParaRPr lang="zh-CN" altLang="en-US" sz="9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rgbClr val="1D1D1A"/>
                      </a:solidFill>
                      <a:prstDash val="solid"/>
                      <a:round/>
                      <a:headEnd type="none" w="med" len="med"/>
                      <a:tailEnd type="none" w="med" len="med"/>
                    </a:lnL>
                    <a:lnR w="12700" cap="flat" cmpd="sng" algn="ctr">
                      <a:solidFill>
                        <a:srgbClr val="1D1D1A"/>
                      </a:solidFill>
                      <a:prstDash val="solid"/>
                      <a:round/>
                      <a:headEnd type="none" w="med" len="med"/>
                      <a:tailEnd type="none" w="med" len="med"/>
                    </a:lnR>
                    <a:lnT w="12700" cap="flat" cmpd="sng" algn="ctr">
                      <a:solidFill>
                        <a:srgbClr val="1D1D1A"/>
                      </a:solidFill>
                      <a:prstDash val="solid"/>
                      <a:round/>
                      <a:headEnd type="none" w="med" len="med"/>
                      <a:tailEnd type="none" w="med" len="med"/>
                    </a:lnT>
                    <a:lnB w="12700" cap="flat" cmpd="sng" algn="ctr">
                      <a:solidFill>
                        <a:srgbClr val="1D1D1A"/>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22" name="文本框 13"/>
          <p:cNvSpPr txBox="1"/>
          <p:nvPr/>
        </p:nvSpPr>
        <p:spPr>
          <a:xfrm>
            <a:off x="4185774" y="5136147"/>
            <a:ext cx="7385414" cy="507831"/>
          </a:xfrm>
          <a:prstGeom prst="rect">
            <a:avLst/>
          </a:prstGeom>
          <a:noFill/>
        </p:spPr>
        <p:txBody>
          <a:bodyPr wrap="square" lIns="0" tIns="0" rIns="0" bIns="0" rtlCol="0">
            <a:spAutoFit/>
          </a:bodyPr>
          <a:lstStyle/>
          <a:p>
            <a:pPr marL="171450" indent="-171450" defTabSz="914478" eaLnBrk="1" fontAlgn="auto" hangingPunct="1">
              <a:spcBef>
                <a:spcPts val="0"/>
              </a:spcBef>
              <a:spcAft>
                <a:spcPts val="0"/>
              </a:spcAft>
              <a:buFont typeface="Arial" panose="020B0604020202020204" pitchFamily="34" charset="0"/>
              <a:buChar char="•"/>
            </a:pPr>
            <a:r>
              <a:rPr kumimoji="1" lang="en-US" altLang="zh-CN" sz="1100" b="1" i="1" dirty="0">
                <a:solidFill>
                  <a:srgbClr val="C00000"/>
                </a:solidFill>
                <a:latin typeface="Microsoft YaHei" panose="020B0503020204020204" pitchFamily="34" charset="-122"/>
                <a:ea typeface="Microsoft YaHei" panose="020B0503020204020204" pitchFamily="34" charset="-122"/>
                <a:cs typeface="+mn-cs"/>
              </a:rPr>
              <a:t>Requiring RAN impacts, which violates the “no RAN impact” assumption made for this study</a:t>
            </a:r>
          </a:p>
          <a:p>
            <a:pPr marL="171450" indent="-171450" defTabSz="914478" eaLnBrk="1" fontAlgn="auto" hangingPunct="1">
              <a:spcBef>
                <a:spcPts val="0"/>
              </a:spcBef>
              <a:spcAft>
                <a:spcPts val="0"/>
              </a:spcAft>
              <a:buFont typeface="Arial" panose="020B0604020202020204" pitchFamily="34" charset="0"/>
              <a:buChar char="•"/>
            </a:pPr>
            <a:r>
              <a:rPr kumimoji="1" lang="en-US" altLang="zh-CN" sz="1100" b="1" i="1" dirty="0">
                <a:solidFill>
                  <a:srgbClr val="C00000"/>
                </a:solidFill>
                <a:latin typeface="Microsoft YaHei" panose="020B0503020204020204" pitchFamily="34" charset="-122"/>
                <a:ea typeface="Microsoft YaHei" panose="020B0503020204020204" pitchFamily="34" charset="-122"/>
              </a:rPr>
              <a:t>*</a:t>
            </a:r>
            <a:r>
              <a:rPr kumimoji="1" lang="zh-CN" altLang="en-US" sz="1100" b="1" i="1" dirty="0">
                <a:solidFill>
                  <a:srgbClr val="C00000"/>
                </a:solidFill>
                <a:latin typeface="Microsoft YaHei" panose="020B0503020204020204" pitchFamily="34" charset="-122"/>
                <a:ea typeface="Microsoft YaHei" panose="020B0503020204020204" pitchFamily="34" charset="-122"/>
              </a:rPr>
              <a:t>*</a:t>
            </a:r>
            <a:r>
              <a:rPr kumimoji="1" lang="en-US" altLang="zh-CN" sz="1100" b="1" i="1" dirty="0">
                <a:solidFill>
                  <a:srgbClr val="C00000"/>
                </a:solidFill>
                <a:latin typeface="Microsoft YaHei" panose="020B0503020204020204" pitchFamily="34" charset="-122"/>
                <a:ea typeface="Microsoft YaHei" panose="020B0503020204020204" pitchFamily="34" charset="-122"/>
              </a:rPr>
              <a:t> Such business agreements among operators may not be practical</a:t>
            </a:r>
            <a:endParaRPr kumimoji="1" lang="zh-CN" altLang="en-US" sz="1100" b="1" i="1" dirty="0">
              <a:solidFill>
                <a:srgbClr val="C00000"/>
              </a:solidFill>
              <a:latin typeface="Microsoft YaHei" panose="020B0503020204020204" pitchFamily="34" charset="-122"/>
              <a:ea typeface="Microsoft YaHei" panose="020B0503020204020204" pitchFamily="34" charset="-122"/>
            </a:endParaRPr>
          </a:p>
          <a:p>
            <a:pPr defTabSz="914478" eaLnBrk="1" fontAlgn="auto" hangingPunct="1">
              <a:spcBef>
                <a:spcPts val="0"/>
              </a:spcBef>
              <a:spcAft>
                <a:spcPts val="0"/>
              </a:spcAft>
            </a:pPr>
            <a:endParaRPr kumimoji="1" lang="zh-CN" altLang="en-US" sz="1100" b="1" i="1" dirty="0">
              <a:solidFill>
                <a:srgbClr val="C00000"/>
              </a:solidFill>
              <a:latin typeface="Microsoft YaHei" panose="020B0503020204020204" pitchFamily="34" charset="-122"/>
              <a:ea typeface="Microsoft YaHei" panose="020B0503020204020204" pitchFamily="34" charset="-122"/>
              <a:cs typeface="+mn-cs"/>
            </a:endParaRPr>
          </a:p>
        </p:txBody>
      </p:sp>
      <p:sp>
        <p:nvSpPr>
          <p:cNvPr id="24" name="Rectangle 23"/>
          <p:cNvSpPr/>
          <p:nvPr/>
        </p:nvSpPr>
        <p:spPr>
          <a:xfrm>
            <a:off x="100268" y="3826985"/>
            <a:ext cx="3799437" cy="261610"/>
          </a:xfrm>
          <a:prstGeom prst="rect">
            <a:avLst/>
          </a:prstGeom>
        </p:spPr>
        <p:txBody>
          <a:bodyPr wrap="none">
            <a:spAutoFit/>
          </a:bodyPr>
          <a:lstStyle/>
          <a:p>
            <a:pPr marL="0" marR="0" algn="ctr">
              <a:spcBef>
                <a:spcPts val="0"/>
              </a:spcBef>
              <a:spcAft>
                <a:spcPts val="900"/>
              </a:spcAft>
            </a:pPr>
            <a:r>
              <a:rPr lang="en-GB" sz="1100" b="1" dirty="0">
                <a:latin typeface="Times New Roman" panose="02020603050405020304" pitchFamily="18" charset="0"/>
                <a:ea typeface="Times New Roman" panose="02020603050405020304" pitchFamily="18" charset="0"/>
              </a:rPr>
              <a:t>Fig. 5.12.3 Inter-VPLMN scenario, with home-routed traffic</a:t>
            </a:r>
            <a:endParaRPr lang="en-US" sz="1100" dirty="0">
              <a:effectLst/>
              <a:latin typeface="Times New Roman" panose="02020603050405020304" pitchFamily="18" charset="0"/>
              <a:ea typeface="Times New Roman" panose="02020603050405020304" pitchFamily="18" charset="0"/>
            </a:endParaRPr>
          </a:p>
        </p:txBody>
      </p:sp>
      <p:sp>
        <p:nvSpPr>
          <p:cNvPr id="25" name="Rectangle 24"/>
          <p:cNvSpPr/>
          <p:nvPr/>
        </p:nvSpPr>
        <p:spPr>
          <a:xfrm>
            <a:off x="146646" y="5907400"/>
            <a:ext cx="3518211" cy="553998"/>
          </a:xfrm>
          <a:prstGeom prst="rect">
            <a:avLst/>
          </a:prstGeom>
        </p:spPr>
        <p:txBody>
          <a:bodyPr wrap="square">
            <a:spAutoFit/>
          </a:bodyPr>
          <a:lstStyle/>
          <a:p>
            <a:r>
              <a:rPr lang="en-US" sz="1000" dirty="0"/>
              <a:t>UC2： HPLMN's user data is transmitted additionally via another PLMN (e.g. VPLMN) to improve throughput, using NR in both networks.</a:t>
            </a:r>
          </a:p>
        </p:txBody>
      </p:sp>
    </p:spTree>
    <p:extLst>
      <p:ext uri="{BB962C8B-B14F-4D97-AF65-F5344CB8AC3E}">
        <p14:creationId xmlns:p14="http://schemas.microsoft.com/office/powerpoint/2010/main" val="235348363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521" y="587357"/>
            <a:ext cx="10515600" cy="862011"/>
          </a:xfrm>
        </p:spPr>
        <p:txBody>
          <a:bodyPr/>
          <a:lstStyle/>
          <a:p>
            <a:r>
              <a:rPr lang="en-US" altLang="zh-CN" sz="3600" dirty="0"/>
              <a:t>Analysis on UC Group 3 PLMN-NPN, TN-TN</a:t>
            </a:r>
            <a:endParaRPr lang="en-US" sz="3600" dirty="0"/>
          </a:p>
        </p:txBody>
      </p:sp>
      <p:sp>
        <p:nvSpPr>
          <p:cNvPr id="4" name="文本框 11">
            <a:extLst>
              <a:ext uri="{FF2B5EF4-FFF2-40B4-BE49-F238E27FC236}">
                <a16:creationId xmlns:a16="http://schemas.microsoft.com/office/drawing/2014/main" id="{9044DE3B-5DC9-42AA-8B1E-9B664FCC8E92}"/>
              </a:ext>
            </a:extLst>
          </p:cNvPr>
          <p:cNvSpPr txBox="1"/>
          <p:nvPr/>
        </p:nvSpPr>
        <p:spPr>
          <a:xfrm>
            <a:off x="219522" y="2154363"/>
            <a:ext cx="3502497" cy="307777"/>
          </a:xfrm>
          <a:prstGeom prst="rect">
            <a:avLst/>
          </a:prstGeom>
          <a:solidFill>
            <a:srgbClr val="B7DBFB"/>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
                <a:prstClr val="white">
                  <a:lumMod val="50000"/>
                </a:prstClr>
              </a:buClr>
              <a:buSzPct val="80000"/>
              <a:buFont typeface="Wingdings" pitchFamily="2" charset="2"/>
              <a:buNone/>
              <a:tabLst/>
              <a:defRPr/>
            </a:pP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NR (PLMN) + NR</a:t>
            </a:r>
            <a:r>
              <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 </a:t>
            </a: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(SNPN)</a:t>
            </a:r>
            <a:endPar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endParaRPr>
          </a:p>
        </p:txBody>
      </p:sp>
      <p:pic>
        <p:nvPicPr>
          <p:cNvPr id="5" name="Picture 7" descr="Diagram&#10;&#10;Description automatically generated">
            <a:extLst>
              <a:ext uri="{FF2B5EF4-FFF2-40B4-BE49-F238E27FC236}">
                <a16:creationId xmlns:a16="http://schemas.microsoft.com/office/drawing/2014/main" id="{2941FA0D-E932-4C04-A2EA-9F5055A57BE1}"/>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1368" y="2598856"/>
            <a:ext cx="3510651" cy="1467408"/>
          </a:xfrm>
          <a:prstGeom prst="rect">
            <a:avLst/>
          </a:prstGeom>
          <a:noFill/>
          <a:ln>
            <a:noFill/>
          </a:ln>
        </p:spPr>
      </p:pic>
      <p:pic>
        <p:nvPicPr>
          <p:cNvPr id="6" name="Picture 23" descr="Diagram  Description automatically generated">
            <a:extLst>
              <a:ext uri="{FF2B5EF4-FFF2-40B4-BE49-F238E27FC236}">
                <a16:creationId xmlns:a16="http://schemas.microsoft.com/office/drawing/2014/main" id="{7AECA8A2-C103-4A8C-9E0C-0E51B098D098}"/>
              </a:ext>
            </a:extLst>
          </p:cNvPr>
          <p:cNvPicPr/>
          <p:nvPr/>
        </p:nvPicPr>
        <p:blipFill rotWithShape="1">
          <a:blip r:embed="rId3" cstate="print">
            <a:extLst>
              <a:ext uri="{28A0092B-C50C-407E-A947-70E740481C1C}">
                <a14:useLocalDpi xmlns:a14="http://schemas.microsoft.com/office/drawing/2010/main" val="0"/>
              </a:ext>
            </a:extLst>
          </a:blip>
          <a:srcRect b="10673"/>
          <a:stretch/>
        </p:blipFill>
        <p:spPr bwMode="auto">
          <a:xfrm>
            <a:off x="293706" y="4733689"/>
            <a:ext cx="3084053" cy="1524857"/>
          </a:xfrm>
          <a:prstGeom prst="rect">
            <a:avLst/>
          </a:prstGeom>
          <a:noFill/>
          <a:ln>
            <a:noFill/>
          </a:ln>
          <a:extLst>
            <a:ext uri="{53640926-AAD7-44D8-BBD7-CCE9431645EC}">
              <a14:shadowObscured xmlns:a14="http://schemas.microsoft.com/office/drawing/2010/main"/>
            </a:ext>
          </a:extLst>
        </p:spPr>
      </p:pic>
      <p:sp>
        <p:nvSpPr>
          <p:cNvPr id="7" name="文本框 14">
            <a:extLst>
              <a:ext uri="{FF2B5EF4-FFF2-40B4-BE49-F238E27FC236}">
                <a16:creationId xmlns:a16="http://schemas.microsoft.com/office/drawing/2014/main" id="{0C6CE2F9-D0EC-4F4A-B643-27261FA1E878}"/>
              </a:ext>
            </a:extLst>
          </p:cNvPr>
          <p:cNvSpPr txBox="1"/>
          <p:nvPr/>
        </p:nvSpPr>
        <p:spPr>
          <a:xfrm>
            <a:off x="203215" y="4401252"/>
            <a:ext cx="3518804" cy="307777"/>
          </a:xfrm>
          <a:prstGeom prst="rect">
            <a:avLst/>
          </a:prstGeom>
          <a:solidFill>
            <a:srgbClr val="B7DBFB"/>
          </a:solidFill>
        </p:spPr>
        <p:txBody>
          <a:bodyPr wrap="square" rtlCol="0">
            <a:spAutoFit/>
          </a:bodyPr>
          <a:lstStyle/>
          <a:p>
            <a:pPr marL="0" marR="0" lvl="0" indent="0" algn="ctr" defTabSz="914400" eaLnBrk="1" fontAlgn="auto" latinLnBrk="0" hangingPunct="1">
              <a:lnSpc>
                <a:spcPct val="100000"/>
              </a:lnSpc>
              <a:spcBef>
                <a:spcPts val="600"/>
              </a:spcBef>
              <a:spcAft>
                <a:spcPts val="0"/>
              </a:spcAft>
              <a:buClr>
                <a:prstClr val="white">
                  <a:lumMod val="50000"/>
                </a:prstClr>
              </a:buClr>
              <a:buSzPct val="80000"/>
              <a:buFont typeface="Wingdings" pitchFamily="2" charset="2"/>
              <a:buNone/>
              <a:tabLst/>
              <a:defRPr/>
            </a:pP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NR (PLMN) + NR</a:t>
            </a:r>
            <a:r>
              <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 </a:t>
            </a:r>
            <a:r>
              <a:rPr kumimoji="0" lang="en-US" altLang="zh-CN"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rPr>
              <a:t>(PNI-NPN)</a:t>
            </a:r>
            <a:endParaRPr kumimoji="0" lang="zh-CN" altLang="en-US" sz="1400" b="1" i="0" u="none" strike="noStrike" kern="0" cap="none" spc="0" normalizeH="0" baseline="0" noProof="0" dirty="0">
              <a:ln>
                <a:noFill/>
              </a:ln>
              <a:solidFill>
                <a:prstClr val="black"/>
              </a:solidFill>
              <a:effectLst/>
              <a:uLnTx/>
              <a:uFillTx/>
              <a:latin typeface="Arial" panose="020B0604020202020204" pitchFamily="34" charset="0"/>
              <a:ea typeface="华文细黑" pitchFamily="2" charset="-122"/>
              <a:cs typeface="Arial" pitchFamily="34" charset="0"/>
            </a:endParaRPr>
          </a:p>
        </p:txBody>
      </p:sp>
      <p:sp>
        <p:nvSpPr>
          <p:cNvPr id="8" name="TextBox 7"/>
          <p:cNvSpPr txBox="1"/>
          <p:nvPr/>
        </p:nvSpPr>
        <p:spPr>
          <a:xfrm>
            <a:off x="219522" y="1771426"/>
            <a:ext cx="2673617" cy="246221"/>
          </a:xfrm>
          <a:prstGeom prst="rect">
            <a:avLst/>
          </a:prstGeom>
          <a:noFill/>
        </p:spPr>
        <p:txBody>
          <a:bodyPr wrap="none" lIns="0" tIns="0" rIns="0" bIns="0" rtlCol="0">
            <a:spAutoFit/>
          </a:bodyPr>
          <a:lstStyle/>
          <a:p>
            <a:pPr algn="l"/>
            <a:r>
              <a:rPr kumimoji="1" lang="en-US" sz="1600" b="1" dirty="0">
                <a:solidFill>
                  <a:srgbClr val="000000"/>
                </a:solidFill>
                <a:latin typeface="Microsoft YaHei" panose="020B0503020204020204" pitchFamily="34" charset="-122"/>
                <a:ea typeface="Microsoft YaHei" panose="020B0503020204020204" pitchFamily="34" charset="-122"/>
              </a:rPr>
              <a:t>Examples of the use cases</a:t>
            </a:r>
          </a:p>
        </p:txBody>
      </p:sp>
      <p:sp>
        <p:nvSpPr>
          <p:cNvPr id="9" name="文本框 9"/>
          <p:cNvSpPr txBox="1"/>
          <p:nvPr/>
        </p:nvSpPr>
        <p:spPr>
          <a:xfrm>
            <a:off x="4073364" y="1945453"/>
            <a:ext cx="7349218" cy="492443"/>
          </a:xfrm>
          <a:prstGeom prst="rect">
            <a:avLst/>
          </a:prstGeom>
          <a:noFill/>
        </p:spPr>
        <p:txBody>
          <a:bodyPr wrap="square" lIns="0" tIns="0" rIns="0" bIns="0" rtlCol="0">
            <a:spAutoFit/>
          </a:bodyPr>
          <a:lstStyle/>
          <a:p>
            <a:r>
              <a:rPr kumimoji="1" lang="en-US" altLang="zh-CN" sz="1600" b="1" dirty="0">
                <a:solidFill>
                  <a:srgbClr val="000000"/>
                </a:solidFill>
                <a:latin typeface="Microsoft YaHei" panose="020B0503020204020204" pitchFamily="34" charset="-122"/>
                <a:ea typeface="Microsoft YaHei" panose="020B0503020204020204" pitchFamily="34" charset="-122"/>
              </a:rPr>
              <a:t>Claimed target of the use cases:</a:t>
            </a:r>
            <a:r>
              <a:rPr kumimoji="1" lang="en-US" altLang="zh-CN" sz="1600" dirty="0">
                <a:solidFill>
                  <a:srgbClr val="000000"/>
                </a:solidFill>
                <a:latin typeface="Microsoft YaHei" panose="020B0503020204020204" pitchFamily="34" charset="-122"/>
                <a:ea typeface="Microsoft YaHei" panose="020B0503020204020204" pitchFamily="34" charset="-122"/>
              </a:rPr>
              <a:t> increase network throughput by simultaneous transmission/connection via PLMN+NPN</a:t>
            </a:r>
          </a:p>
        </p:txBody>
      </p:sp>
      <p:graphicFrame>
        <p:nvGraphicFramePr>
          <p:cNvPr id="10" name="表格 11"/>
          <p:cNvGraphicFramePr>
            <a:graphicFrameLocks noGrp="1"/>
          </p:cNvGraphicFramePr>
          <p:nvPr>
            <p:extLst>
              <p:ext uri="{D42A27DB-BD31-4B8C-83A1-F6EECF244321}">
                <p14:modId xmlns:p14="http://schemas.microsoft.com/office/powerpoint/2010/main" val="693908739"/>
              </p:ext>
            </p:extLst>
          </p:nvPr>
        </p:nvGraphicFramePr>
        <p:xfrm>
          <a:off x="4073364" y="2995581"/>
          <a:ext cx="7879884" cy="1559560"/>
        </p:xfrm>
        <a:graphic>
          <a:graphicData uri="http://schemas.openxmlformats.org/drawingml/2006/table">
            <a:tbl>
              <a:tblPr firstRow="1" bandRow="1">
                <a:tableStyleId>{72833802-FEF1-4C79-8D5D-14CF1EAF98D9}</a:tableStyleId>
              </a:tblPr>
              <a:tblGrid>
                <a:gridCol w="1651224">
                  <a:extLst>
                    <a:ext uri="{9D8B030D-6E8A-4147-A177-3AD203B41FA5}">
                      <a16:colId xmlns:a16="http://schemas.microsoft.com/office/drawing/2014/main" val="20000"/>
                    </a:ext>
                  </a:extLst>
                </a:gridCol>
                <a:gridCol w="2260241">
                  <a:extLst>
                    <a:ext uri="{9D8B030D-6E8A-4147-A177-3AD203B41FA5}">
                      <a16:colId xmlns:a16="http://schemas.microsoft.com/office/drawing/2014/main" val="20001"/>
                    </a:ext>
                  </a:extLst>
                </a:gridCol>
                <a:gridCol w="1765300">
                  <a:extLst>
                    <a:ext uri="{9D8B030D-6E8A-4147-A177-3AD203B41FA5}">
                      <a16:colId xmlns:a16="http://schemas.microsoft.com/office/drawing/2014/main" val="20002"/>
                    </a:ext>
                  </a:extLst>
                </a:gridCol>
                <a:gridCol w="2203119">
                  <a:extLst>
                    <a:ext uri="{9D8B030D-6E8A-4147-A177-3AD203B41FA5}">
                      <a16:colId xmlns:a16="http://schemas.microsoft.com/office/drawing/2014/main" val="20003"/>
                    </a:ext>
                  </a:extLst>
                </a:gridCol>
              </a:tblGrid>
              <a:tr h="370840">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微软雅黑" panose="020B0503020204020204" pitchFamily="34" charset="-122"/>
                          <a:ea typeface="微软雅黑" panose="020B0503020204020204" pitchFamily="34" charset="-122"/>
                          <a:cs typeface="+mn-cs"/>
                        </a:rPr>
                        <a:t>Scenarios </a:t>
                      </a:r>
                      <a:endParaRPr lang="zh-CN" altLang="en-US" sz="1100" b="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latin typeface="微软雅黑" panose="020B0503020204020204" pitchFamily="34" charset="-122"/>
                          <a:ea typeface="微软雅黑" panose="020B0503020204020204" pitchFamily="34" charset="-122"/>
                          <a:cs typeface="+mn-cs"/>
                        </a:rPr>
                        <a:t>Violate</a:t>
                      </a:r>
                      <a:r>
                        <a:rPr lang="en-US" altLang="zh-CN" sz="1100" b="0" kern="1200" baseline="0" dirty="0">
                          <a:solidFill>
                            <a:schemeClr val="tx1"/>
                          </a:solidFill>
                          <a:latin typeface="微软雅黑" panose="020B0503020204020204" pitchFamily="34" charset="-122"/>
                          <a:ea typeface="微软雅黑" panose="020B0503020204020204" pitchFamily="34" charset="-122"/>
                          <a:cs typeface="+mn-cs"/>
                        </a:rPr>
                        <a:t> the NPN principle</a:t>
                      </a:r>
                      <a:endParaRPr lang="zh-CN" altLang="en-US" sz="1100" b="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1100" b="0" dirty="0">
                          <a:solidFill>
                            <a:schemeClr val="tx1"/>
                          </a:solidFill>
                          <a:latin typeface="微软雅黑" panose="020B0503020204020204" pitchFamily="34" charset="-122"/>
                          <a:ea typeface="微软雅黑" panose="020B0503020204020204" pitchFamily="34" charset="-122"/>
                        </a:rPr>
                        <a:t>Performance</a:t>
                      </a:r>
                      <a:r>
                        <a:rPr lang="en-US" altLang="zh-CN" sz="1100" b="0" baseline="0" dirty="0">
                          <a:solidFill>
                            <a:schemeClr val="tx1"/>
                          </a:solidFill>
                          <a:latin typeface="微软雅黑" panose="020B0503020204020204" pitchFamily="34" charset="-122"/>
                          <a:ea typeface="微软雅黑" panose="020B0503020204020204" pitchFamily="34" charset="-122"/>
                        </a:rPr>
                        <a:t> </a:t>
                      </a:r>
                      <a:endParaRPr lang="zh-CN" altLang="en-US" sz="1100" b="0" dirty="0">
                        <a:solidFill>
                          <a:schemeClr val="tx1"/>
                        </a:solidFill>
                        <a:latin typeface="微软雅黑" panose="020B0503020204020204" pitchFamily="34" charset="-122"/>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1187798" rtl="0" eaLnBrk="1" latinLnBrk="0" hangingPunct="1"/>
                      <a:r>
                        <a:rPr lang="en-US" altLang="zh-CN" sz="1100" b="0" kern="1200" dirty="0">
                          <a:solidFill>
                            <a:schemeClr val="tx1"/>
                          </a:solidFill>
                          <a:latin typeface="微软雅黑" panose="020B0503020204020204" pitchFamily="34" charset="-122"/>
                          <a:ea typeface="微软雅黑" panose="020B0503020204020204" pitchFamily="34" charset="-122"/>
                          <a:cs typeface="+mn-cs"/>
                        </a:rPr>
                        <a:t>UE and system</a:t>
                      </a:r>
                      <a:r>
                        <a:rPr lang="en-US" altLang="zh-CN" sz="1100" b="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1100" b="0" kern="1200" dirty="0">
                          <a:solidFill>
                            <a:schemeClr val="tx1"/>
                          </a:solidFill>
                          <a:latin typeface="微软雅黑" panose="020B0503020204020204" pitchFamily="34" charset="-122"/>
                          <a:ea typeface="微软雅黑" panose="020B0503020204020204" pitchFamily="34" charset="-122"/>
                          <a:cs typeface="+mn-cs"/>
                        </a:rPr>
                        <a:t>complexity</a:t>
                      </a:r>
                      <a:endParaRPr lang="zh-CN" altLang="en-US" sz="1100" b="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pPr marL="0" indent="0">
                        <a:buFont typeface="Arial" panose="020B0604020202020204" pitchFamily="34" charset="0"/>
                        <a:buNone/>
                      </a:pPr>
                      <a:r>
                        <a:rPr lang="en-US" altLang="zh-CN" sz="1100" dirty="0">
                          <a:latin typeface="微软雅黑" panose="020B0503020204020204" pitchFamily="34" charset="-122"/>
                          <a:ea typeface="微软雅黑" panose="020B0503020204020204" pitchFamily="34" charset="-122"/>
                        </a:rPr>
                        <a:t>PLMN+SNPN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UP &amp; SMF</a:t>
                      </a:r>
                      <a:r>
                        <a:rPr lang="en-US" altLang="zh-CN" sz="11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1100" kern="1200" dirty="0">
                          <a:solidFill>
                            <a:schemeClr val="tx1"/>
                          </a:solidFill>
                          <a:latin typeface="微软雅黑" panose="020B0503020204020204" pitchFamily="34" charset="-122"/>
                          <a:ea typeface="微软雅黑" panose="020B0503020204020204" pitchFamily="34" charset="-122"/>
                          <a:cs typeface="+mn-cs"/>
                        </a:rPr>
                        <a:t>interconnection between SNPN and PLMN </a:t>
                      </a:r>
                      <a:r>
                        <a:rPr lang="en-US" altLang="zh-CN" sz="1100" b="1" kern="1200" dirty="0">
                          <a:solidFill>
                            <a:srgbClr val="C00000"/>
                          </a:solidFill>
                          <a:latin typeface="微软雅黑" panose="020B0503020204020204" pitchFamily="34" charset="-122"/>
                          <a:ea typeface="微软雅黑" panose="020B0503020204020204" pitchFamily="34" charset="-122"/>
                          <a:cs typeface="+mn-cs"/>
                        </a:rPr>
                        <a:t>*</a:t>
                      </a:r>
                      <a:endParaRPr lang="zh-CN" altLang="en-US" sz="1100" b="1" kern="1200" dirty="0">
                        <a:solidFill>
                          <a:srgbClr val="C00000"/>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Inefficient radio resource utilization</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cells (re)selection</a:t>
                      </a:r>
                      <a:r>
                        <a:rPr lang="en-US" altLang="zh-CN" sz="1100" b="1" kern="1200" dirty="0">
                          <a:solidFill>
                            <a:srgbClr val="C00000"/>
                          </a:solidFill>
                          <a:latin typeface="微软雅黑" panose="020B0503020204020204" pitchFamily="34" charset="-122"/>
                          <a:ea typeface="微软雅黑" panose="020B0503020204020204" pitchFamily="34" charset="-122"/>
                          <a:cs typeface="+mn-cs"/>
                        </a:rPr>
                        <a:t>***</a:t>
                      </a: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RRC connections</a:t>
                      </a:r>
                      <a:r>
                        <a:rPr lang="en-US" altLang="zh-CN" sz="1100" b="1" kern="1200" dirty="0">
                          <a:solidFill>
                            <a:srgbClr val="C00000"/>
                          </a:solidFill>
                          <a:latin typeface="微软雅黑" panose="020B0503020204020204" pitchFamily="34" charset="-122"/>
                          <a:ea typeface="微软雅黑" panose="020B0503020204020204" pitchFamily="34" charset="-122"/>
                          <a:cs typeface="+mn-cs"/>
                        </a:rPr>
                        <a:t>***</a:t>
                      </a:r>
                      <a:endParaRPr lang="en-US" altLang="zh-CN" sz="1100" kern="1200" dirty="0">
                        <a:solidFill>
                          <a:schemeClr val="tx1"/>
                        </a:solidFill>
                        <a:latin typeface="微软雅黑" panose="020B0503020204020204" pitchFamily="34" charset="-122"/>
                        <a:ea typeface="微软雅黑" panose="020B0503020204020204" pitchFamily="34" charset="-122"/>
                        <a:cs typeface="+mn-cs"/>
                      </a:endParaRP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registration for MM,</a:t>
                      </a:r>
                      <a:r>
                        <a:rPr lang="en-US" altLang="zh-CN" sz="1100" kern="1200" baseline="0" dirty="0">
                          <a:solidFill>
                            <a:schemeClr val="tx1"/>
                          </a:solidFill>
                          <a:latin typeface="微软雅黑" panose="020B0503020204020204" pitchFamily="34" charset="-122"/>
                          <a:ea typeface="微软雅黑" panose="020B0503020204020204" pitchFamily="34" charset="-122"/>
                          <a:cs typeface="+mn-cs"/>
                        </a:rPr>
                        <a:t> SM</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70840">
                <a:tc>
                  <a:txBody>
                    <a:bodyPr/>
                    <a:lstStyle/>
                    <a:p>
                      <a:pPr marL="0" algn="l" defTabSz="1187798" rtl="0" eaLnBrk="1" latinLnBrk="0" hangingPunct="1"/>
                      <a:r>
                        <a:rPr lang="en-US" altLang="zh-CN" sz="1100" dirty="0">
                          <a:latin typeface="微软雅黑" panose="020B0503020204020204" pitchFamily="34" charset="-122"/>
                          <a:ea typeface="微软雅黑" panose="020B0503020204020204" pitchFamily="34" charset="-122"/>
                        </a:rPr>
                        <a:t>PLMN+PNI-NPN</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using both PLMN and PNI-NPN</a:t>
                      </a:r>
                      <a:r>
                        <a:rPr lang="en-US" altLang="zh-CN" sz="1100" kern="1200" baseline="0" dirty="0">
                          <a:solidFill>
                            <a:schemeClr val="tx1"/>
                          </a:solidFill>
                          <a:latin typeface="微软雅黑" panose="020B0503020204020204" pitchFamily="34" charset="-122"/>
                          <a:ea typeface="微软雅黑" panose="020B0503020204020204" pitchFamily="34" charset="-122"/>
                          <a:cs typeface="+mn-cs"/>
                        </a:rPr>
                        <a:t> slices at the same time </a:t>
                      </a:r>
                      <a:r>
                        <a:rPr lang="en-US" altLang="zh-CN" sz="1100" b="1" kern="1200" baseline="0" dirty="0">
                          <a:solidFill>
                            <a:srgbClr val="C00000"/>
                          </a:solidFill>
                          <a:latin typeface="微软雅黑" panose="020B0503020204020204" pitchFamily="34" charset="-122"/>
                          <a:ea typeface="微软雅黑" panose="020B0503020204020204" pitchFamily="34" charset="-122"/>
                          <a:cs typeface="+mn-cs"/>
                        </a:rPr>
                        <a:t>**</a:t>
                      </a:r>
                      <a:endParaRPr lang="zh-CN" altLang="en-US" sz="1100" b="1" kern="1200" dirty="0">
                        <a:solidFill>
                          <a:srgbClr val="C00000"/>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l" defTabSz="1187798" rtl="0" eaLnBrk="1" latinLnBrk="0" hangingPunct="1"/>
                      <a:r>
                        <a:rPr lang="en-US" altLang="zh-CN" sz="1100" kern="1200" dirty="0">
                          <a:solidFill>
                            <a:schemeClr val="tx1"/>
                          </a:solidFill>
                          <a:latin typeface="微软雅黑" panose="020B0503020204020204" pitchFamily="34" charset="-122"/>
                          <a:ea typeface="微软雅黑" panose="020B0503020204020204" pitchFamily="34" charset="-122"/>
                          <a:cs typeface="+mn-cs"/>
                        </a:rPr>
                        <a:t>Inefficient radio resource utilization</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cells (re)selection</a:t>
                      </a:r>
                      <a:r>
                        <a:rPr lang="en-US" altLang="zh-CN" sz="1100" b="1" kern="1200" dirty="0">
                          <a:solidFill>
                            <a:srgbClr val="C00000"/>
                          </a:solidFill>
                          <a:latin typeface="微软雅黑" panose="020B0503020204020204" pitchFamily="34" charset="-122"/>
                          <a:ea typeface="微软雅黑" panose="020B0503020204020204" pitchFamily="34" charset="-122"/>
                          <a:cs typeface="+mn-cs"/>
                        </a:rPr>
                        <a:t>***</a:t>
                      </a:r>
                      <a:endParaRPr lang="en-US" altLang="zh-CN" sz="1100" kern="1200" dirty="0">
                        <a:solidFill>
                          <a:schemeClr val="tx1"/>
                        </a:solidFill>
                        <a:latin typeface="微软雅黑" panose="020B0503020204020204" pitchFamily="34" charset="-122"/>
                        <a:ea typeface="微软雅黑" panose="020B0503020204020204" pitchFamily="34" charset="-122"/>
                        <a:cs typeface="+mn-cs"/>
                      </a:endParaRP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RRC connections</a:t>
                      </a:r>
                      <a:r>
                        <a:rPr lang="en-US" altLang="zh-CN" sz="1100" b="1" kern="1200" dirty="0">
                          <a:solidFill>
                            <a:srgbClr val="C00000"/>
                          </a:solidFill>
                          <a:latin typeface="微软雅黑" panose="020B0503020204020204" pitchFamily="34" charset="-122"/>
                          <a:ea typeface="微软雅黑" panose="020B0503020204020204" pitchFamily="34" charset="-122"/>
                          <a:cs typeface="+mn-cs"/>
                        </a:rPr>
                        <a:t>***</a:t>
                      </a:r>
                      <a:endParaRPr lang="en-US" altLang="zh-CN" sz="1100" kern="1200" dirty="0">
                        <a:solidFill>
                          <a:schemeClr val="tx1"/>
                        </a:solidFill>
                        <a:latin typeface="微软雅黑" panose="020B0503020204020204" pitchFamily="34" charset="-122"/>
                        <a:ea typeface="微软雅黑" panose="020B0503020204020204" pitchFamily="34" charset="-122"/>
                        <a:cs typeface="+mn-cs"/>
                      </a:endParaRPr>
                    </a:p>
                    <a:p>
                      <a:pPr marL="0" marR="0" lvl="0" indent="0" algn="ctr" defTabSz="1187798" rtl="0" eaLnBrk="1" fontAlgn="auto" latinLnBrk="0" hangingPunct="1">
                        <a:lnSpc>
                          <a:spcPct val="100000"/>
                        </a:lnSpc>
                        <a:spcBef>
                          <a:spcPts val="0"/>
                        </a:spcBef>
                        <a:spcAft>
                          <a:spcPts val="0"/>
                        </a:spcAft>
                        <a:buClrTx/>
                        <a:buSzTx/>
                        <a:buFontTx/>
                        <a:buNone/>
                        <a:tabLst/>
                        <a:defRPr/>
                      </a:pPr>
                      <a:r>
                        <a:rPr lang="en-US" altLang="zh-CN" sz="1100" kern="1200" dirty="0">
                          <a:solidFill>
                            <a:schemeClr val="tx1"/>
                          </a:solidFill>
                          <a:latin typeface="微软雅黑" panose="020B0503020204020204" pitchFamily="34" charset="-122"/>
                          <a:ea typeface="微软雅黑" panose="020B0503020204020204" pitchFamily="34" charset="-122"/>
                          <a:cs typeface="+mn-cs"/>
                        </a:rPr>
                        <a:t>Dual registration for MM,</a:t>
                      </a:r>
                      <a:r>
                        <a:rPr lang="en-US" altLang="zh-CN" sz="1100" kern="1200" baseline="0" dirty="0">
                          <a:solidFill>
                            <a:schemeClr val="tx1"/>
                          </a:solidFill>
                          <a:latin typeface="微软雅黑" panose="020B0503020204020204" pitchFamily="34" charset="-122"/>
                          <a:ea typeface="微软雅黑" panose="020B0503020204020204" pitchFamily="34" charset="-122"/>
                          <a:cs typeface="+mn-cs"/>
                        </a:rPr>
                        <a:t> SM</a:t>
                      </a:r>
                      <a:endParaRPr lang="zh-CN" altLang="en-US" sz="1100" kern="1200" dirty="0">
                        <a:solidFill>
                          <a:schemeClr val="tx1"/>
                        </a:solidFill>
                        <a:latin typeface="微软雅黑" panose="020B0503020204020204" pitchFamily="34" charset="-122"/>
                        <a:ea typeface="微软雅黑" panose="020B0503020204020204"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
        <p:nvSpPr>
          <p:cNvPr id="11" name="矩形 12"/>
          <p:cNvSpPr/>
          <p:nvPr/>
        </p:nvSpPr>
        <p:spPr>
          <a:xfrm>
            <a:off x="3990552" y="5937921"/>
            <a:ext cx="7358803" cy="523220"/>
          </a:xfrm>
          <a:prstGeom prst="rect">
            <a:avLst/>
          </a:prstGeom>
        </p:spPr>
        <p:txBody>
          <a:bodyPr wrap="square">
            <a:spAutoFit/>
          </a:bodyPr>
          <a:lstStyle/>
          <a:p>
            <a:pPr marL="0" lvl="1" eaLnBrk="0" hangingPunct="0">
              <a:spcBef>
                <a:spcPts val="600"/>
              </a:spcBef>
              <a:spcAft>
                <a:spcPts val="600"/>
              </a:spcAft>
            </a:pPr>
            <a:r>
              <a:rPr lang="en-US" altLang="zh-CN" sz="1400" b="1" dirty="0">
                <a:solidFill>
                  <a:srgbClr val="00B050"/>
                </a:solidFill>
                <a:latin typeface="微软雅黑" panose="020B0503020204020204" pitchFamily="34" charset="-122"/>
                <a:ea typeface="微软雅黑" panose="020B0503020204020204" pitchFamily="34" charset="-122"/>
              </a:rPr>
              <a:t>Conclusion: </a:t>
            </a:r>
            <a:r>
              <a:rPr lang="en-US" altLang="zh-CN" sz="1400" dirty="0">
                <a:solidFill>
                  <a:srgbClr val="00B050"/>
                </a:solidFill>
                <a:latin typeface="微软雅黑" panose="020B0503020204020204" pitchFamily="34" charset="-122"/>
                <a:ea typeface="微软雅黑" panose="020B0503020204020204" pitchFamily="34" charset="-122"/>
              </a:rPr>
              <a:t> </a:t>
            </a:r>
            <a:r>
              <a:rPr lang="en-US" altLang="zh-CN" sz="1400" b="1" dirty="0">
                <a:latin typeface="微软雅黑" panose="020B0503020204020204" pitchFamily="34" charset="-122"/>
                <a:ea typeface="微软雅黑" panose="020B0503020204020204" pitchFamily="34" charset="-122"/>
              </a:rPr>
              <a:t>No new requirements are needed for UC Group 3, which violate the NPN principles. </a:t>
            </a:r>
          </a:p>
        </p:txBody>
      </p:sp>
      <p:sp>
        <p:nvSpPr>
          <p:cNvPr id="12" name="文本框 13"/>
          <p:cNvSpPr txBox="1"/>
          <p:nvPr/>
        </p:nvSpPr>
        <p:spPr>
          <a:xfrm>
            <a:off x="4106666" y="4877199"/>
            <a:ext cx="7875868" cy="738664"/>
          </a:xfrm>
          <a:prstGeom prst="rect">
            <a:avLst/>
          </a:prstGeom>
          <a:noFill/>
        </p:spPr>
        <p:txBody>
          <a:bodyPr wrap="square" lIns="0" tIns="0" rIns="0" bIns="0" rtlCol="0">
            <a:spAutoFit/>
          </a:bodyPr>
          <a:lstStyle/>
          <a:p>
            <a:r>
              <a:rPr kumimoji="1" lang="en-US" altLang="zh-CN" sz="1200" b="1" i="1" dirty="0">
                <a:solidFill>
                  <a:srgbClr val="C00000"/>
                </a:solidFill>
                <a:latin typeface="Microsoft YaHei" panose="020B0503020204020204" pitchFamily="34" charset="-122"/>
                <a:ea typeface="Microsoft YaHei" panose="020B0503020204020204" pitchFamily="34" charset="-122"/>
              </a:rPr>
              <a:t>* Violates the SNPN principle and requires interaction with network functions (e.g. UPF/SMF) provided by PLMN</a:t>
            </a:r>
          </a:p>
          <a:p>
            <a:r>
              <a:rPr kumimoji="1" lang="en-US" altLang="zh-CN" sz="1200" b="1" i="1" dirty="0">
                <a:solidFill>
                  <a:srgbClr val="C00000"/>
                </a:solidFill>
                <a:latin typeface="Microsoft YaHei" panose="020B0503020204020204" pitchFamily="34" charset="-122"/>
                <a:ea typeface="Microsoft YaHei" panose="020B0503020204020204" pitchFamily="34" charset="-122"/>
              </a:rPr>
              <a:t>** Violates the Slice principle and using two slices for the same service</a:t>
            </a:r>
          </a:p>
          <a:p>
            <a:r>
              <a:rPr lang="en-US" altLang="zh-CN" sz="1200" b="1" dirty="0">
                <a:solidFill>
                  <a:srgbClr val="C00000"/>
                </a:solidFill>
                <a:latin typeface="微软雅黑" panose="020B0503020204020204" pitchFamily="34" charset="-122"/>
                <a:ea typeface="微软雅黑" panose="020B0503020204020204" pitchFamily="34" charset="-122"/>
              </a:rPr>
              <a:t>***</a:t>
            </a:r>
            <a:r>
              <a:rPr kumimoji="1" lang="en-US" altLang="zh-CN" sz="1200" b="1" i="1" dirty="0">
                <a:solidFill>
                  <a:srgbClr val="C00000"/>
                </a:solidFill>
                <a:latin typeface="Microsoft YaHei" panose="020B0503020204020204" pitchFamily="34" charset="-122"/>
                <a:ea typeface="Microsoft YaHei" panose="020B0503020204020204" pitchFamily="34" charset="-122"/>
              </a:rPr>
              <a:t>Requiring RAN impacts, which violates the “no RAN impact” assumption made for this study </a:t>
            </a:r>
          </a:p>
        </p:txBody>
      </p:sp>
      <p:sp>
        <p:nvSpPr>
          <p:cNvPr id="13" name="Rectangle 12"/>
          <p:cNvSpPr/>
          <p:nvPr/>
        </p:nvSpPr>
        <p:spPr>
          <a:xfrm>
            <a:off x="547474" y="4028710"/>
            <a:ext cx="2830285" cy="400110"/>
          </a:xfrm>
          <a:prstGeom prst="rect">
            <a:avLst/>
          </a:prstGeom>
        </p:spPr>
        <p:txBody>
          <a:bodyPr wrap="square">
            <a:spAutoFit/>
          </a:bodyPr>
          <a:lstStyle/>
          <a:p>
            <a:pPr marL="0" marR="0" algn="ctr">
              <a:spcBef>
                <a:spcPts val="0"/>
              </a:spcBef>
              <a:spcAft>
                <a:spcPts val="900"/>
              </a:spcAft>
            </a:pPr>
            <a:r>
              <a:rPr lang="en-GB" sz="1000" b="1" dirty="0">
                <a:latin typeface="Times New Roman" panose="02020603050405020304" pitchFamily="18" charset="0"/>
                <a:ea typeface="Times New Roman" panose="02020603050405020304" pitchFamily="18" charset="0"/>
              </a:rPr>
              <a:t>Fig. 5.3-3 Step-2: scenario with Alice’s data session using dual-3GPP access connectivity </a:t>
            </a:r>
            <a:endParaRPr lang="en-US" sz="1050" dirty="0">
              <a:effectLst/>
              <a:latin typeface="Times New Roman" panose="02020603050405020304" pitchFamily="18" charset="0"/>
              <a:ea typeface="Times New Roman" panose="02020603050405020304" pitchFamily="18" charset="0"/>
            </a:endParaRPr>
          </a:p>
        </p:txBody>
      </p:sp>
      <p:sp>
        <p:nvSpPr>
          <p:cNvPr id="14" name="Rectangle 13"/>
          <p:cNvSpPr/>
          <p:nvPr/>
        </p:nvSpPr>
        <p:spPr>
          <a:xfrm>
            <a:off x="782721" y="6199531"/>
            <a:ext cx="1547218" cy="246221"/>
          </a:xfrm>
          <a:prstGeom prst="rect">
            <a:avLst/>
          </a:prstGeom>
        </p:spPr>
        <p:txBody>
          <a:bodyPr wrap="none">
            <a:spAutoFit/>
          </a:bodyPr>
          <a:lstStyle/>
          <a:p>
            <a:r>
              <a:rPr lang="en-GB" sz="1000" b="1" dirty="0">
                <a:latin typeface="Times New Roman" panose="02020603050405020304" pitchFamily="18" charset="0"/>
                <a:ea typeface="Times New Roman" panose="02020603050405020304" pitchFamily="18" charset="0"/>
              </a:rPr>
              <a:t>Figure 5.15.2. AGV-A#1 </a:t>
            </a:r>
            <a:endParaRPr lang="en-US" sz="1000" dirty="0"/>
          </a:p>
        </p:txBody>
      </p:sp>
    </p:spTree>
    <p:extLst>
      <p:ext uri="{BB962C8B-B14F-4D97-AF65-F5344CB8AC3E}">
        <p14:creationId xmlns:p14="http://schemas.microsoft.com/office/powerpoint/2010/main" val="34362393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679a257e-872f-4c98-9e8a-0a9c104f72cd"/>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schemas.microsoft.com/office/2006/metadata/properties"/>
    <ds:schemaRef ds:uri="http://schemas.openxmlformats.org/package/2006/metadata/core-properties"/>
    <ds:schemaRef ds:uri="280d8efa-eff2-4910-88d2-79ca146720c4"/>
    <ds:schemaRef ds:uri="http://www.w3.org/XML/1998/namespac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10704</TotalTime>
  <Words>2100</Words>
  <Application>Microsoft Office PowerPoint</Application>
  <PresentationFormat>Widescreen</PresentationFormat>
  <Paragraphs>220</Paragraphs>
  <Slides>13</Slides>
  <Notes>1</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13</vt:i4>
      </vt:variant>
    </vt:vector>
  </HeadingPairs>
  <TitlesOfParts>
    <vt:vector size="25" baseType="lpstr">
      <vt:lpstr>Microsoft YaHei</vt:lpstr>
      <vt:lpstr>Microsoft YaHei</vt:lpstr>
      <vt:lpstr>宋体</vt:lpstr>
      <vt:lpstr>Arial</vt:lpstr>
      <vt:lpstr>Arial </vt:lpstr>
      <vt:lpstr>Calibri</vt:lpstr>
      <vt:lpstr>Calibri Light</vt:lpstr>
      <vt:lpstr>等线</vt:lpstr>
      <vt:lpstr>华文细黑</vt:lpstr>
      <vt:lpstr>Times New Roman</vt:lpstr>
      <vt:lpstr>Wingdings</vt:lpstr>
      <vt:lpstr>Office Theme</vt:lpstr>
      <vt:lpstr>Discussion on Rel-19 SA1 Dualsteer </vt:lpstr>
      <vt:lpstr>Scope of the study (from TR22.841)</vt:lpstr>
      <vt:lpstr>Definition from SA1 Dualsteer study</vt:lpstr>
      <vt:lpstr>Use cases captured in TR22.841</vt:lpstr>
      <vt:lpstr>Categorization of the use cases in TR22.841</vt:lpstr>
      <vt:lpstr>Functionalities already supported in existing specifications</vt:lpstr>
      <vt:lpstr>Analysis on UC Group 1 Intra-PLMN, TN-TN</vt:lpstr>
      <vt:lpstr>Analysis on UC Group 2 Inter-PLMN, TN-TN</vt:lpstr>
      <vt:lpstr>Analysis on UC Group 3 PLMN-NPN, TN-TN</vt:lpstr>
      <vt:lpstr>Analysis on UC Group 4 Intra-PLMN, TN-NTN &amp; UC Group 5 Inter-PLMN, TN-NTN</vt:lpstr>
      <vt:lpstr>Analysis on UC Group 6 Intra-PLMN &amp; Group 7 Inter-PLMN, NTN-NTN</vt:lpstr>
      <vt:lpstr>Summary</vt:lpstr>
      <vt:lpstr>PowerPoint Presentation</vt:lpstr>
    </vt:vector>
  </TitlesOfParts>
  <Company>Huawei Technologies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on SA1 Dualsteer</dc:title>
  <dc:creator>Huawei, HiSilicon, Mediatek</dc:creator>
  <dc:description/>
  <cp:lastModifiedBy>Patrice Hédé</cp:lastModifiedBy>
  <cp:revision>777</cp:revision>
  <dcterms:created xsi:type="dcterms:W3CDTF">2010-02-05T13:52:04Z</dcterms:created>
  <dcterms:modified xsi:type="dcterms:W3CDTF">2023-09-06T16:35:27Z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(3)O+wLlL0BYV26wWJ5qwNF0l99rR/Po9n1dmSXtkcfxVMB1KOsnvqi4SstUhrDwQf6NPEEvRvK
UerXjIteKzX+sQmav6peaf8IMJVIF7jRbux0Rx8GWmGps3mcWChWUkRkl1fI+jE1o9Jwz740
UagzrXDX4cpSKNPnkQSu6PaG+PF+Xo8yAu0M1PKsvUZrnl/PO0Zu9X67d3Akuupylo2BHP+m
37Kvv9C1PNWTEl9fGH</vt:lpwstr>
  </property>
  <property fmtid="{D5CDD505-2E9C-101B-9397-08002B2CF9AE}" pid="4" name="_2015_ms_pID_7253431">
    <vt:lpwstr>KVHmRVAECQl/D3DiFcZ/7ZhQVF1S9yYchFnacbZWHfrzP0ZzdBw52p
logHFQyVOoZ7NDMN8bfHyh7INPGFTYrawp/+SLWLqL3O7BfuFkfkShcfKKCdiCVUF4uvSfOP
dPJrobj5inI2/EVs4SEuKRCGMIRvt4fEMfDGQRFVxriL2VvAAX6npCzIlBIKfvZ6SPjhUi26
l3Glv2H9wYMuERcvhMHjzYHjwCJZfOLesvfO</vt:lpwstr>
  </property>
  <property fmtid="{D5CDD505-2E9C-101B-9397-08002B2CF9AE}" pid="5" name="_2015_ms_pID_7253432">
    <vt:lpwstr>YA==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1693987265</vt:lpwstr>
  </property>
</Properties>
</file>